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6858000" cy="9994900"/>
  <p:notesSz cx="6858000" cy="99949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4350" y="3098419"/>
            <a:ext cx="5829300" cy="20989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8700" y="5597144"/>
            <a:ext cx="4800600" cy="2498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42900" y="2298827"/>
            <a:ext cx="2983230" cy="65966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531870" y="2298827"/>
            <a:ext cx="2983230" cy="65966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2900" y="399796"/>
            <a:ext cx="6172200" cy="15991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2900" y="2298827"/>
            <a:ext cx="6172200" cy="65966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331720" y="9295257"/>
            <a:ext cx="2194560" cy="4997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42900" y="9295257"/>
            <a:ext cx="1577340" cy="4997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937760" y="9295257"/>
            <a:ext cx="1577340" cy="4997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www.beleaftechnologies.com/stablecoin-development-company" TargetMode="External"/><Relationship Id="rId3" Type="http://schemas.openxmlformats.org/officeDocument/2006/relationships/image" Target="../media/image12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mailto:business@beleaftechnologies.com" TargetMode="Externa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0639" y="7122817"/>
            <a:ext cx="2763520" cy="2171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50" spc="-10" b="1">
                <a:latin typeface="Times New Roman"/>
                <a:cs typeface="Times New Roman"/>
              </a:rPr>
              <a:t>The</a:t>
            </a:r>
            <a:r>
              <a:rPr dirty="0" sz="1250" spc="-20" b="1">
                <a:latin typeface="Times New Roman"/>
                <a:cs typeface="Times New Roman"/>
              </a:rPr>
              <a:t> </a:t>
            </a:r>
            <a:r>
              <a:rPr dirty="0" sz="1250" spc="-35" b="1">
                <a:latin typeface="Times New Roman"/>
                <a:cs typeface="Times New Roman"/>
              </a:rPr>
              <a:t>Evolution</a:t>
            </a:r>
            <a:r>
              <a:rPr dirty="0" sz="1250" spc="-15" b="1">
                <a:latin typeface="Times New Roman"/>
                <a:cs typeface="Times New Roman"/>
              </a:rPr>
              <a:t> </a:t>
            </a:r>
            <a:r>
              <a:rPr dirty="0" sz="1250" b="1">
                <a:latin typeface="Times New Roman"/>
                <a:cs typeface="Times New Roman"/>
              </a:rPr>
              <a:t>of</a:t>
            </a:r>
            <a:r>
              <a:rPr dirty="0" sz="1250" spc="70" b="1">
                <a:latin typeface="Times New Roman"/>
                <a:cs typeface="Times New Roman"/>
              </a:rPr>
              <a:t> </a:t>
            </a:r>
            <a:r>
              <a:rPr dirty="0" sz="1250" spc="-20" b="1">
                <a:latin typeface="Times New Roman"/>
                <a:cs typeface="Times New Roman"/>
              </a:rPr>
              <a:t>Stablecoin</a:t>
            </a:r>
            <a:r>
              <a:rPr dirty="0" sz="1250" spc="-15" b="1">
                <a:latin typeface="Times New Roman"/>
                <a:cs typeface="Times New Roman"/>
              </a:rPr>
              <a:t> </a:t>
            </a:r>
            <a:r>
              <a:rPr dirty="0" sz="1250" spc="-10" b="1">
                <a:latin typeface="Times New Roman"/>
                <a:cs typeface="Times New Roman"/>
              </a:rPr>
              <a:t>Development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42900" y="7840684"/>
            <a:ext cx="5904230" cy="15500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50" spc="-40" b="1">
                <a:latin typeface="Times New Roman"/>
                <a:cs typeface="Times New Roman"/>
              </a:rPr>
              <a:t>Introduction</a:t>
            </a:r>
            <a:r>
              <a:rPr dirty="0" sz="1250" spc="-5" b="1">
                <a:latin typeface="Times New Roman"/>
                <a:cs typeface="Times New Roman"/>
              </a:rPr>
              <a:t> </a:t>
            </a:r>
            <a:r>
              <a:rPr dirty="0" sz="1250" spc="-25" b="1">
                <a:latin typeface="Times New Roman"/>
                <a:cs typeface="Times New Roman"/>
              </a:rPr>
              <a:t>:-</a:t>
            </a:r>
            <a:endParaRPr sz="1250">
              <a:latin typeface="Times New Roman"/>
              <a:cs typeface="Times New Roman"/>
            </a:endParaRPr>
          </a:p>
          <a:p>
            <a:pPr marL="12700" marR="5080">
              <a:lnSpc>
                <a:spcPct val="125600"/>
              </a:lnSpc>
              <a:spcBef>
                <a:spcPts val="1075"/>
              </a:spcBef>
            </a:pPr>
            <a:r>
              <a:rPr dirty="0" sz="1250" spc="10">
                <a:latin typeface="Times New Roman"/>
                <a:cs typeface="Times New Roman"/>
              </a:rPr>
              <a:t>Stablecoins,</a:t>
            </a:r>
            <a:r>
              <a:rPr dirty="0" sz="1250" spc="65">
                <a:latin typeface="Times New Roman"/>
                <a:cs typeface="Times New Roman"/>
              </a:rPr>
              <a:t> an </a:t>
            </a:r>
            <a:r>
              <a:rPr dirty="0" sz="1250" spc="10">
                <a:latin typeface="Times New Roman"/>
                <a:cs typeface="Times New Roman"/>
              </a:rPr>
              <a:t>essential</a:t>
            </a:r>
            <a:r>
              <a:rPr dirty="0" sz="1250" spc="7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innovation</a:t>
            </a:r>
            <a:r>
              <a:rPr dirty="0" sz="1250" spc="6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in</a:t>
            </a:r>
            <a:r>
              <a:rPr dirty="0" sz="1250" spc="6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the</a:t>
            </a:r>
            <a:r>
              <a:rPr dirty="0" sz="1250" spc="6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cryptocurrency</a:t>
            </a:r>
            <a:r>
              <a:rPr dirty="0" sz="1250" spc="7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world,</a:t>
            </a:r>
            <a:r>
              <a:rPr dirty="0" sz="1250" spc="6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have</a:t>
            </a:r>
            <a:r>
              <a:rPr dirty="0" sz="1250" spc="6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emerged</a:t>
            </a:r>
            <a:r>
              <a:rPr dirty="0" sz="1250" spc="6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as</a:t>
            </a:r>
            <a:r>
              <a:rPr dirty="0" sz="1250" spc="70">
                <a:latin typeface="Times New Roman"/>
                <a:cs typeface="Times New Roman"/>
              </a:rPr>
              <a:t> </a:t>
            </a:r>
            <a:r>
              <a:rPr dirty="0" sz="1250" spc="25">
                <a:latin typeface="Times New Roman"/>
                <a:cs typeface="Times New Roman"/>
              </a:rPr>
              <a:t>a </a:t>
            </a:r>
            <a:r>
              <a:rPr dirty="0" sz="1250" spc="10">
                <a:latin typeface="Times New Roman"/>
                <a:cs typeface="Times New Roman"/>
              </a:rPr>
              <a:t>solution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to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the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price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volatility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55">
                <a:latin typeface="Times New Roman"/>
                <a:cs typeface="Times New Roman"/>
              </a:rPr>
              <a:t>that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plagues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traditional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cryptocurrencies.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In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-20">
                <a:latin typeface="Times New Roman"/>
                <a:cs typeface="Times New Roman"/>
              </a:rPr>
              <a:t>this </a:t>
            </a:r>
            <a:r>
              <a:rPr dirty="0" sz="1250">
                <a:latin typeface="Times New Roman"/>
                <a:cs typeface="Times New Roman"/>
              </a:rPr>
              <a:t>comprehensive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article,</a:t>
            </a:r>
            <a:r>
              <a:rPr dirty="0" sz="1250" spc="10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we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will</a:t>
            </a:r>
            <a:r>
              <a:rPr dirty="0" sz="1250" spc="10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delve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into</a:t>
            </a:r>
            <a:r>
              <a:rPr dirty="0" sz="1250" spc="10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the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historical</a:t>
            </a:r>
            <a:r>
              <a:rPr dirty="0" sz="1250" spc="10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development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of</a:t>
            </a:r>
            <a:r>
              <a:rPr dirty="0" sz="1250" spc="26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stablecoins,</a:t>
            </a:r>
            <a:r>
              <a:rPr dirty="0" sz="1250" spc="105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their </a:t>
            </a:r>
            <a:r>
              <a:rPr dirty="0" sz="1250" spc="10">
                <a:latin typeface="Times New Roman"/>
                <a:cs typeface="Times New Roman"/>
              </a:rPr>
              <a:t>undeniable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importance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in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the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crypto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world,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and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the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intriguing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prospects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55">
                <a:latin typeface="Times New Roman"/>
                <a:cs typeface="Times New Roman"/>
              </a:rPr>
              <a:t>that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lie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ahead, </a:t>
            </a:r>
            <a:r>
              <a:rPr dirty="0" sz="1250">
                <a:latin typeface="Times New Roman"/>
                <a:cs typeface="Times New Roman"/>
              </a:rPr>
              <a:t>with</a:t>
            </a:r>
            <a:r>
              <a:rPr dirty="0" sz="1250" spc="75">
                <a:latin typeface="Times New Roman"/>
                <a:cs typeface="Times New Roman"/>
              </a:rPr>
              <a:t> a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special</a:t>
            </a:r>
            <a:r>
              <a:rPr dirty="0" sz="1250" spc="7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emphasis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on</a:t>
            </a:r>
            <a:r>
              <a:rPr dirty="0" sz="1250" spc="7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the</a:t>
            </a:r>
            <a:r>
              <a:rPr dirty="0" sz="1250" spc="7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role</a:t>
            </a:r>
            <a:r>
              <a:rPr dirty="0" sz="1250" spc="7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of</a:t>
            </a:r>
            <a:r>
              <a:rPr dirty="0" sz="1250" spc="22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Beleaf</a:t>
            </a:r>
            <a:r>
              <a:rPr dirty="0" sz="1250" spc="22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Technology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in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shaping</a:t>
            </a:r>
            <a:r>
              <a:rPr dirty="0" sz="1250" spc="7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this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evolution.</a:t>
            </a:r>
            <a:endParaRPr sz="1250">
              <a:latin typeface="Times New Roman"/>
              <a:cs typeface="Times New Roman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1893887" y="355840"/>
            <a:ext cx="3076575" cy="367030"/>
            <a:chOff x="1893887" y="355840"/>
            <a:chExt cx="3076575" cy="367030"/>
          </a:xfrm>
        </p:grpSpPr>
        <p:sp>
          <p:nvSpPr>
            <p:cNvPr id="5" name="object 5" descr=""/>
            <p:cNvSpPr/>
            <p:nvPr/>
          </p:nvSpPr>
          <p:spPr>
            <a:xfrm>
              <a:off x="1893874" y="355840"/>
              <a:ext cx="3077210" cy="367030"/>
            </a:xfrm>
            <a:custGeom>
              <a:avLst/>
              <a:gdLst/>
              <a:ahLst/>
              <a:cxnLst/>
              <a:rect l="l" t="t" r="r" b="b"/>
              <a:pathLst>
                <a:path w="3077210" h="367030">
                  <a:moveTo>
                    <a:pt x="3076587" y="0"/>
                  </a:moveTo>
                  <a:lnTo>
                    <a:pt x="3076587" y="0"/>
                  </a:lnTo>
                  <a:lnTo>
                    <a:pt x="0" y="0"/>
                  </a:lnTo>
                  <a:lnTo>
                    <a:pt x="0" y="367004"/>
                  </a:lnTo>
                  <a:lnTo>
                    <a:pt x="3076587" y="367004"/>
                  </a:lnTo>
                  <a:lnTo>
                    <a:pt x="3076587" y="0"/>
                  </a:lnTo>
                  <a:close/>
                </a:path>
              </a:pathLst>
            </a:custGeom>
            <a:solidFill>
              <a:srgbClr val="F4666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941182" y="355840"/>
              <a:ext cx="3029585" cy="367030"/>
            </a:xfrm>
            <a:custGeom>
              <a:avLst/>
              <a:gdLst/>
              <a:ahLst/>
              <a:cxnLst/>
              <a:rect l="l" t="t" r="r" b="b"/>
              <a:pathLst>
                <a:path w="3029585" h="367030">
                  <a:moveTo>
                    <a:pt x="41008" y="0"/>
                  </a:moveTo>
                  <a:lnTo>
                    <a:pt x="0" y="0"/>
                  </a:lnTo>
                  <a:lnTo>
                    <a:pt x="0" y="367004"/>
                  </a:lnTo>
                  <a:lnTo>
                    <a:pt x="41008" y="367004"/>
                  </a:lnTo>
                  <a:lnTo>
                    <a:pt x="41008" y="0"/>
                  </a:lnTo>
                  <a:close/>
                </a:path>
                <a:path w="3029585" h="367030">
                  <a:moveTo>
                    <a:pt x="126606" y="0"/>
                  </a:moveTo>
                  <a:lnTo>
                    <a:pt x="85585" y="0"/>
                  </a:lnTo>
                  <a:lnTo>
                    <a:pt x="85585" y="367004"/>
                  </a:lnTo>
                  <a:lnTo>
                    <a:pt x="126606" y="367004"/>
                  </a:lnTo>
                  <a:lnTo>
                    <a:pt x="126606" y="0"/>
                  </a:lnTo>
                  <a:close/>
                </a:path>
                <a:path w="3029585" h="367030">
                  <a:moveTo>
                    <a:pt x="211709" y="0"/>
                  </a:moveTo>
                  <a:lnTo>
                    <a:pt x="170688" y="0"/>
                  </a:lnTo>
                  <a:lnTo>
                    <a:pt x="170688" y="367004"/>
                  </a:lnTo>
                  <a:lnTo>
                    <a:pt x="211709" y="367004"/>
                  </a:lnTo>
                  <a:lnTo>
                    <a:pt x="211709" y="0"/>
                  </a:lnTo>
                  <a:close/>
                </a:path>
                <a:path w="3029585" h="367030">
                  <a:moveTo>
                    <a:pt x="297776" y="0"/>
                  </a:moveTo>
                  <a:lnTo>
                    <a:pt x="256755" y="0"/>
                  </a:lnTo>
                  <a:lnTo>
                    <a:pt x="256755" y="367004"/>
                  </a:lnTo>
                  <a:lnTo>
                    <a:pt x="297776" y="367004"/>
                  </a:lnTo>
                  <a:lnTo>
                    <a:pt x="297776" y="0"/>
                  </a:lnTo>
                  <a:close/>
                </a:path>
                <a:path w="3029585" h="367030">
                  <a:moveTo>
                    <a:pt x="382879" y="0"/>
                  </a:moveTo>
                  <a:lnTo>
                    <a:pt x="341858" y="0"/>
                  </a:lnTo>
                  <a:lnTo>
                    <a:pt x="341858" y="367004"/>
                  </a:lnTo>
                  <a:lnTo>
                    <a:pt x="382879" y="367004"/>
                  </a:lnTo>
                  <a:lnTo>
                    <a:pt x="382879" y="0"/>
                  </a:lnTo>
                  <a:close/>
                </a:path>
                <a:path w="3029585" h="367030">
                  <a:moveTo>
                    <a:pt x="465937" y="0"/>
                  </a:moveTo>
                  <a:lnTo>
                    <a:pt x="424916" y="0"/>
                  </a:lnTo>
                  <a:lnTo>
                    <a:pt x="424916" y="367004"/>
                  </a:lnTo>
                  <a:lnTo>
                    <a:pt x="465937" y="367004"/>
                  </a:lnTo>
                  <a:lnTo>
                    <a:pt x="465937" y="0"/>
                  </a:lnTo>
                  <a:close/>
                </a:path>
                <a:path w="3029585" h="367030">
                  <a:moveTo>
                    <a:pt x="551053" y="0"/>
                  </a:moveTo>
                  <a:lnTo>
                    <a:pt x="510032" y="0"/>
                  </a:lnTo>
                  <a:lnTo>
                    <a:pt x="510032" y="367004"/>
                  </a:lnTo>
                  <a:lnTo>
                    <a:pt x="551053" y="367004"/>
                  </a:lnTo>
                  <a:lnTo>
                    <a:pt x="551053" y="0"/>
                  </a:lnTo>
                  <a:close/>
                </a:path>
                <a:path w="3029585" h="367030">
                  <a:moveTo>
                    <a:pt x="637108" y="0"/>
                  </a:moveTo>
                  <a:lnTo>
                    <a:pt x="596087" y="0"/>
                  </a:lnTo>
                  <a:lnTo>
                    <a:pt x="596087" y="367004"/>
                  </a:lnTo>
                  <a:lnTo>
                    <a:pt x="637108" y="367004"/>
                  </a:lnTo>
                  <a:lnTo>
                    <a:pt x="637108" y="0"/>
                  </a:lnTo>
                  <a:close/>
                </a:path>
                <a:path w="3029585" h="367030">
                  <a:moveTo>
                    <a:pt x="722223" y="0"/>
                  </a:moveTo>
                  <a:lnTo>
                    <a:pt x="681202" y="0"/>
                  </a:lnTo>
                  <a:lnTo>
                    <a:pt x="681202" y="367004"/>
                  </a:lnTo>
                  <a:lnTo>
                    <a:pt x="722223" y="367004"/>
                  </a:lnTo>
                  <a:lnTo>
                    <a:pt x="722223" y="0"/>
                  </a:lnTo>
                  <a:close/>
                </a:path>
                <a:path w="3029585" h="367030">
                  <a:moveTo>
                    <a:pt x="809307" y="0"/>
                  </a:moveTo>
                  <a:lnTo>
                    <a:pt x="768286" y="0"/>
                  </a:lnTo>
                  <a:lnTo>
                    <a:pt x="768286" y="367004"/>
                  </a:lnTo>
                  <a:lnTo>
                    <a:pt x="809307" y="367004"/>
                  </a:lnTo>
                  <a:lnTo>
                    <a:pt x="809307" y="0"/>
                  </a:lnTo>
                  <a:close/>
                </a:path>
                <a:path w="3029585" h="367030">
                  <a:moveTo>
                    <a:pt x="895375" y="0"/>
                  </a:moveTo>
                  <a:lnTo>
                    <a:pt x="854354" y="0"/>
                  </a:lnTo>
                  <a:lnTo>
                    <a:pt x="854354" y="367004"/>
                  </a:lnTo>
                  <a:lnTo>
                    <a:pt x="895375" y="367004"/>
                  </a:lnTo>
                  <a:lnTo>
                    <a:pt x="895375" y="0"/>
                  </a:lnTo>
                  <a:close/>
                </a:path>
                <a:path w="3029585" h="367030">
                  <a:moveTo>
                    <a:pt x="980478" y="0"/>
                  </a:moveTo>
                  <a:lnTo>
                    <a:pt x="939457" y="0"/>
                  </a:lnTo>
                  <a:lnTo>
                    <a:pt x="939457" y="367004"/>
                  </a:lnTo>
                  <a:lnTo>
                    <a:pt x="980478" y="367004"/>
                  </a:lnTo>
                  <a:lnTo>
                    <a:pt x="980478" y="0"/>
                  </a:lnTo>
                  <a:close/>
                </a:path>
                <a:path w="3029585" h="367030">
                  <a:moveTo>
                    <a:pt x="1066533" y="0"/>
                  </a:moveTo>
                  <a:lnTo>
                    <a:pt x="1025512" y="0"/>
                  </a:lnTo>
                  <a:lnTo>
                    <a:pt x="1025512" y="367004"/>
                  </a:lnTo>
                  <a:lnTo>
                    <a:pt x="1066533" y="367004"/>
                  </a:lnTo>
                  <a:lnTo>
                    <a:pt x="1066533" y="0"/>
                  </a:lnTo>
                  <a:close/>
                </a:path>
                <a:path w="3029585" h="367030">
                  <a:moveTo>
                    <a:pt x="1152118" y="0"/>
                  </a:moveTo>
                  <a:lnTo>
                    <a:pt x="1111097" y="0"/>
                  </a:lnTo>
                  <a:lnTo>
                    <a:pt x="1111097" y="367004"/>
                  </a:lnTo>
                  <a:lnTo>
                    <a:pt x="1152118" y="367004"/>
                  </a:lnTo>
                  <a:lnTo>
                    <a:pt x="1152118" y="0"/>
                  </a:lnTo>
                  <a:close/>
                </a:path>
                <a:path w="3029585" h="367030">
                  <a:moveTo>
                    <a:pt x="1237234" y="0"/>
                  </a:moveTo>
                  <a:lnTo>
                    <a:pt x="1196213" y="0"/>
                  </a:lnTo>
                  <a:lnTo>
                    <a:pt x="1196213" y="367004"/>
                  </a:lnTo>
                  <a:lnTo>
                    <a:pt x="1237234" y="367004"/>
                  </a:lnTo>
                  <a:lnTo>
                    <a:pt x="1237234" y="0"/>
                  </a:lnTo>
                  <a:close/>
                </a:path>
                <a:path w="3029585" h="367030">
                  <a:moveTo>
                    <a:pt x="1323289" y="0"/>
                  </a:moveTo>
                  <a:lnTo>
                    <a:pt x="1282280" y="0"/>
                  </a:lnTo>
                  <a:lnTo>
                    <a:pt x="1282280" y="367004"/>
                  </a:lnTo>
                  <a:lnTo>
                    <a:pt x="1323289" y="367004"/>
                  </a:lnTo>
                  <a:lnTo>
                    <a:pt x="1323289" y="0"/>
                  </a:lnTo>
                  <a:close/>
                </a:path>
                <a:path w="3029585" h="367030">
                  <a:moveTo>
                    <a:pt x="1408404" y="0"/>
                  </a:moveTo>
                  <a:lnTo>
                    <a:pt x="1367383" y="0"/>
                  </a:lnTo>
                  <a:lnTo>
                    <a:pt x="1367383" y="367004"/>
                  </a:lnTo>
                  <a:lnTo>
                    <a:pt x="1408404" y="367004"/>
                  </a:lnTo>
                  <a:lnTo>
                    <a:pt x="1408404" y="0"/>
                  </a:lnTo>
                  <a:close/>
                </a:path>
                <a:path w="3029585" h="367030">
                  <a:moveTo>
                    <a:pt x="1491462" y="0"/>
                  </a:moveTo>
                  <a:lnTo>
                    <a:pt x="1450441" y="0"/>
                  </a:lnTo>
                  <a:lnTo>
                    <a:pt x="1450441" y="367004"/>
                  </a:lnTo>
                  <a:lnTo>
                    <a:pt x="1491462" y="367004"/>
                  </a:lnTo>
                  <a:lnTo>
                    <a:pt x="1491462" y="0"/>
                  </a:lnTo>
                  <a:close/>
                </a:path>
                <a:path w="3029585" h="367030">
                  <a:moveTo>
                    <a:pt x="1576578" y="0"/>
                  </a:moveTo>
                  <a:lnTo>
                    <a:pt x="1535544" y="0"/>
                  </a:lnTo>
                  <a:lnTo>
                    <a:pt x="1535544" y="367004"/>
                  </a:lnTo>
                  <a:lnTo>
                    <a:pt x="1576578" y="367004"/>
                  </a:lnTo>
                  <a:lnTo>
                    <a:pt x="1576578" y="0"/>
                  </a:lnTo>
                  <a:close/>
                </a:path>
                <a:path w="3029585" h="367030">
                  <a:moveTo>
                    <a:pt x="1662633" y="0"/>
                  </a:moveTo>
                  <a:lnTo>
                    <a:pt x="1621612" y="0"/>
                  </a:lnTo>
                  <a:lnTo>
                    <a:pt x="1621612" y="367004"/>
                  </a:lnTo>
                  <a:lnTo>
                    <a:pt x="1662633" y="367004"/>
                  </a:lnTo>
                  <a:lnTo>
                    <a:pt x="1662633" y="0"/>
                  </a:lnTo>
                  <a:close/>
                </a:path>
                <a:path w="3029585" h="367030">
                  <a:moveTo>
                    <a:pt x="1747748" y="0"/>
                  </a:moveTo>
                  <a:lnTo>
                    <a:pt x="1706714" y="0"/>
                  </a:lnTo>
                  <a:lnTo>
                    <a:pt x="1706714" y="367004"/>
                  </a:lnTo>
                  <a:lnTo>
                    <a:pt x="1747748" y="367004"/>
                  </a:lnTo>
                  <a:lnTo>
                    <a:pt x="1747748" y="0"/>
                  </a:lnTo>
                  <a:close/>
                </a:path>
                <a:path w="3029585" h="367030">
                  <a:moveTo>
                    <a:pt x="1834832" y="0"/>
                  </a:moveTo>
                  <a:lnTo>
                    <a:pt x="1793811" y="0"/>
                  </a:lnTo>
                  <a:lnTo>
                    <a:pt x="1793811" y="367004"/>
                  </a:lnTo>
                  <a:lnTo>
                    <a:pt x="1834832" y="367004"/>
                  </a:lnTo>
                  <a:lnTo>
                    <a:pt x="1834832" y="0"/>
                  </a:lnTo>
                  <a:close/>
                </a:path>
                <a:path w="3029585" h="367030">
                  <a:moveTo>
                    <a:pt x="1920900" y="0"/>
                  </a:moveTo>
                  <a:lnTo>
                    <a:pt x="1879879" y="0"/>
                  </a:lnTo>
                  <a:lnTo>
                    <a:pt x="1879879" y="367004"/>
                  </a:lnTo>
                  <a:lnTo>
                    <a:pt x="1920900" y="367004"/>
                  </a:lnTo>
                  <a:lnTo>
                    <a:pt x="1920900" y="0"/>
                  </a:lnTo>
                  <a:close/>
                </a:path>
                <a:path w="3029585" h="367030">
                  <a:moveTo>
                    <a:pt x="2006003" y="0"/>
                  </a:moveTo>
                  <a:lnTo>
                    <a:pt x="1964982" y="0"/>
                  </a:lnTo>
                  <a:lnTo>
                    <a:pt x="1964982" y="367004"/>
                  </a:lnTo>
                  <a:lnTo>
                    <a:pt x="2006003" y="367004"/>
                  </a:lnTo>
                  <a:lnTo>
                    <a:pt x="2006003" y="0"/>
                  </a:lnTo>
                  <a:close/>
                </a:path>
                <a:path w="3029585" h="367030">
                  <a:moveTo>
                    <a:pt x="2089810" y="0"/>
                  </a:moveTo>
                  <a:lnTo>
                    <a:pt x="2048789" y="0"/>
                  </a:lnTo>
                  <a:lnTo>
                    <a:pt x="2048789" y="367004"/>
                  </a:lnTo>
                  <a:lnTo>
                    <a:pt x="2089810" y="367004"/>
                  </a:lnTo>
                  <a:lnTo>
                    <a:pt x="2089810" y="0"/>
                  </a:lnTo>
                  <a:close/>
                </a:path>
                <a:path w="3029585" h="367030">
                  <a:moveTo>
                    <a:pt x="2175395" y="0"/>
                  </a:moveTo>
                  <a:lnTo>
                    <a:pt x="2134374" y="0"/>
                  </a:lnTo>
                  <a:lnTo>
                    <a:pt x="2134374" y="367004"/>
                  </a:lnTo>
                  <a:lnTo>
                    <a:pt x="2175395" y="367004"/>
                  </a:lnTo>
                  <a:lnTo>
                    <a:pt x="2175395" y="0"/>
                  </a:lnTo>
                  <a:close/>
                </a:path>
                <a:path w="3029585" h="367030">
                  <a:moveTo>
                    <a:pt x="2260498" y="0"/>
                  </a:moveTo>
                  <a:lnTo>
                    <a:pt x="2219490" y="0"/>
                  </a:lnTo>
                  <a:lnTo>
                    <a:pt x="2219490" y="367004"/>
                  </a:lnTo>
                  <a:lnTo>
                    <a:pt x="2260498" y="367004"/>
                  </a:lnTo>
                  <a:lnTo>
                    <a:pt x="2260498" y="0"/>
                  </a:lnTo>
                  <a:close/>
                </a:path>
                <a:path w="3029585" h="367030">
                  <a:moveTo>
                    <a:pt x="2346566" y="0"/>
                  </a:moveTo>
                  <a:lnTo>
                    <a:pt x="2305545" y="0"/>
                  </a:lnTo>
                  <a:lnTo>
                    <a:pt x="2305545" y="367004"/>
                  </a:lnTo>
                  <a:lnTo>
                    <a:pt x="2346566" y="367004"/>
                  </a:lnTo>
                  <a:lnTo>
                    <a:pt x="2346566" y="0"/>
                  </a:lnTo>
                  <a:close/>
                </a:path>
                <a:path w="3029585" h="367030">
                  <a:moveTo>
                    <a:pt x="2431669" y="0"/>
                  </a:moveTo>
                  <a:lnTo>
                    <a:pt x="2390660" y="0"/>
                  </a:lnTo>
                  <a:lnTo>
                    <a:pt x="2390660" y="367004"/>
                  </a:lnTo>
                  <a:lnTo>
                    <a:pt x="2431669" y="367004"/>
                  </a:lnTo>
                  <a:lnTo>
                    <a:pt x="2431669" y="0"/>
                  </a:lnTo>
                  <a:close/>
                </a:path>
                <a:path w="3029585" h="367030">
                  <a:moveTo>
                    <a:pt x="2514739" y="0"/>
                  </a:moveTo>
                  <a:lnTo>
                    <a:pt x="2473718" y="0"/>
                  </a:lnTo>
                  <a:lnTo>
                    <a:pt x="2473718" y="367004"/>
                  </a:lnTo>
                  <a:lnTo>
                    <a:pt x="2514739" y="367004"/>
                  </a:lnTo>
                  <a:lnTo>
                    <a:pt x="2514739" y="0"/>
                  </a:lnTo>
                  <a:close/>
                </a:path>
                <a:path w="3029585" h="367030">
                  <a:moveTo>
                    <a:pt x="2599842" y="0"/>
                  </a:moveTo>
                  <a:lnTo>
                    <a:pt x="2558821" y="0"/>
                  </a:lnTo>
                  <a:lnTo>
                    <a:pt x="2558821" y="367004"/>
                  </a:lnTo>
                  <a:lnTo>
                    <a:pt x="2599842" y="367004"/>
                  </a:lnTo>
                  <a:lnTo>
                    <a:pt x="2599842" y="0"/>
                  </a:lnTo>
                  <a:close/>
                </a:path>
                <a:path w="3029585" h="367030">
                  <a:moveTo>
                    <a:pt x="2685910" y="0"/>
                  </a:moveTo>
                  <a:lnTo>
                    <a:pt x="2644889" y="0"/>
                  </a:lnTo>
                  <a:lnTo>
                    <a:pt x="2644889" y="367004"/>
                  </a:lnTo>
                  <a:lnTo>
                    <a:pt x="2685910" y="367004"/>
                  </a:lnTo>
                  <a:lnTo>
                    <a:pt x="2685910" y="0"/>
                  </a:lnTo>
                  <a:close/>
                </a:path>
                <a:path w="3029585" h="367030">
                  <a:moveTo>
                    <a:pt x="2771013" y="0"/>
                  </a:moveTo>
                  <a:lnTo>
                    <a:pt x="2729992" y="0"/>
                  </a:lnTo>
                  <a:lnTo>
                    <a:pt x="2729992" y="367004"/>
                  </a:lnTo>
                  <a:lnTo>
                    <a:pt x="2771013" y="367004"/>
                  </a:lnTo>
                  <a:lnTo>
                    <a:pt x="2771013" y="0"/>
                  </a:lnTo>
                  <a:close/>
                </a:path>
                <a:path w="3029585" h="367030">
                  <a:moveTo>
                    <a:pt x="2858109" y="0"/>
                  </a:moveTo>
                  <a:lnTo>
                    <a:pt x="2817088" y="0"/>
                  </a:lnTo>
                  <a:lnTo>
                    <a:pt x="2817088" y="367004"/>
                  </a:lnTo>
                  <a:lnTo>
                    <a:pt x="2858109" y="367004"/>
                  </a:lnTo>
                  <a:lnTo>
                    <a:pt x="2858109" y="0"/>
                  </a:lnTo>
                  <a:close/>
                </a:path>
                <a:path w="3029585" h="367030">
                  <a:moveTo>
                    <a:pt x="2944164" y="0"/>
                  </a:moveTo>
                  <a:lnTo>
                    <a:pt x="2903156" y="0"/>
                  </a:lnTo>
                  <a:lnTo>
                    <a:pt x="2903156" y="367004"/>
                  </a:lnTo>
                  <a:lnTo>
                    <a:pt x="2944164" y="367004"/>
                  </a:lnTo>
                  <a:lnTo>
                    <a:pt x="2944164" y="0"/>
                  </a:lnTo>
                  <a:close/>
                </a:path>
                <a:path w="3029585" h="367030">
                  <a:moveTo>
                    <a:pt x="3029280" y="0"/>
                  </a:moveTo>
                  <a:lnTo>
                    <a:pt x="2988259" y="0"/>
                  </a:lnTo>
                  <a:lnTo>
                    <a:pt x="2988259" y="367004"/>
                  </a:lnTo>
                  <a:lnTo>
                    <a:pt x="3029280" y="367004"/>
                  </a:lnTo>
                  <a:lnTo>
                    <a:pt x="3029280" y="0"/>
                  </a:lnTo>
                  <a:close/>
                </a:path>
              </a:pathLst>
            </a:custGeom>
            <a:solidFill>
              <a:srgbClr val="DF5959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5600" y="859816"/>
            <a:ext cx="6146800" cy="61531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42900" y="6686969"/>
            <a:ext cx="5723890" cy="8324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50" spc="-30" b="1">
                <a:latin typeface="Times New Roman"/>
                <a:cs typeface="Times New Roman"/>
              </a:rPr>
              <a:t>Algorithmic</a:t>
            </a:r>
            <a:r>
              <a:rPr dirty="0" sz="1250" spc="20" b="1">
                <a:latin typeface="Times New Roman"/>
                <a:cs typeface="Times New Roman"/>
              </a:rPr>
              <a:t> </a:t>
            </a:r>
            <a:r>
              <a:rPr dirty="0" sz="1250" spc="-10" b="1">
                <a:latin typeface="Times New Roman"/>
                <a:cs typeface="Times New Roman"/>
              </a:rPr>
              <a:t>Stablecoins:</a:t>
            </a:r>
            <a:endParaRPr sz="1250">
              <a:latin typeface="Times New Roman"/>
              <a:cs typeface="Times New Roman"/>
            </a:endParaRPr>
          </a:p>
          <a:p>
            <a:pPr marL="12700" marR="5080">
              <a:lnSpc>
                <a:spcPct val="125600"/>
              </a:lnSpc>
              <a:spcBef>
                <a:spcPts val="1075"/>
              </a:spcBef>
            </a:pPr>
            <a:r>
              <a:rPr dirty="0" sz="1250" spc="10">
                <a:latin typeface="Times New Roman"/>
                <a:cs typeface="Times New Roman"/>
              </a:rPr>
              <a:t>Algorithmic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stablecoins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like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Ampleforth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and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Terra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employ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algorithms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to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adjust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their </a:t>
            </a:r>
            <a:r>
              <a:rPr dirty="0" sz="1250">
                <a:latin typeface="Times New Roman"/>
                <a:cs typeface="Times New Roman"/>
              </a:rPr>
              <a:t>supply</a:t>
            </a:r>
            <a:r>
              <a:rPr dirty="0" sz="1250" spc="13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based</a:t>
            </a:r>
            <a:r>
              <a:rPr dirty="0" sz="1250" spc="135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on</a:t>
            </a:r>
            <a:r>
              <a:rPr dirty="0" sz="1250" spc="13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market</a:t>
            </a:r>
            <a:r>
              <a:rPr dirty="0" sz="1250" spc="13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demand,</a:t>
            </a:r>
            <a:r>
              <a:rPr dirty="0" sz="1250" spc="13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rather</a:t>
            </a:r>
            <a:r>
              <a:rPr dirty="0" sz="1250" spc="135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than</a:t>
            </a:r>
            <a:r>
              <a:rPr dirty="0" sz="1250" spc="13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relying</a:t>
            </a:r>
            <a:r>
              <a:rPr dirty="0" sz="1250" spc="135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on</a:t>
            </a:r>
            <a:r>
              <a:rPr dirty="0" sz="1250" spc="13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collateral</a:t>
            </a:r>
            <a:r>
              <a:rPr dirty="0" sz="1250" spc="135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assets.</a:t>
            </a:r>
            <a:endParaRPr sz="1250">
              <a:latin typeface="Times New Roman"/>
              <a:cs typeface="Times New Roman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5600" y="423969"/>
            <a:ext cx="6146800" cy="615314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42900" y="7062998"/>
            <a:ext cx="5918835" cy="8324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50" spc="-35" b="1">
                <a:latin typeface="Times New Roman"/>
                <a:cs typeface="Times New Roman"/>
              </a:rPr>
              <a:t>Commodity-</a:t>
            </a:r>
            <a:r>
              <a:rPr dirty="0" sz="1250" spc="-25" b="1">
                <a:latin typeface="Times New Roman"/>
                <a:cs typeface="Times New Roman"/>
              </a:rPr>
              <a:t>Collateralized</a:t>
            </a:r>
            <a:r>
              <a:rPr dirty="0" sz="1250" spc="130" b="1">
                <a:latin typeface="Times New Roman"/>
                <a:cs typeface="Times New Roman"/>
              </a:rPr>
              <a:t> </a:t>
            </a:r>
            <a:r>
              <a:rPr dirty="0" sz="1250" spc="-10" b="1">
                <a:latin typeface="Times New Roman"/>
                <a:cs typeface="Times New Roman"/>
              </a:rPr>
              <a:t>Stablecoins:</a:t>
            </a:r>
            <a:endParaRPr sz="1250">
              <a:latin typeface="Times New Roman"/>
              <a:cs typeface="Times New Roman"/>
            </a:endParaRPr>
          </a:p>
          <a:p>
            <a:pPr marL="12700" marR="5080">
              <a:lnSpc>
                <a:spcPct val="125600"/>
              </a:lnSpc>
              <a:spcBef>
                <a:spcPts val="1075"/>
              </a:spcBef>
            </a:pPr>
            <a:r>
              <a:rPr dirty="0" sz="1250">
                <a:latin typeface="Times New Roman"/>
                <a:cs typeface="Times New Roman"/>
              </a:rPr>
              <a:t>Some</a:t>
            </a:r>
            <a:r>
              <a:rPr dirty="0" sz="1250" spc="7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stablecoins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are</a:t>
            </a:r>
            <a:r>
              <a:rPr dirty="0" sz="1250" spc="7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tied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to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real-world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assets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like</a:t>
            </a:r>
            <a:r>
              <a:rPr dirty="0" sz="1250" spc="7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gold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or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real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estate,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providing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75">
                <a:latin typeface="Times New Roman"/>
                <a:cs typeface="Times New Roman"/>
              </a:rPr>
              <a:t>a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unique </a:t>
            </a:r>
            <a:r>
              <a:rPr dirty="0" sz="1250">
                <a:latin typeface="Times New Roman"/>
                <a:cs typeface="Times New Roman"/>
              </a:rPr>
              <a:t>form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of</a:t>
            </a:r>
            <a:r>
              <a:rPr dirty="0" sz="1250" spc="240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stability.</a:t>
            </a:r>
            <a:endParaRPr sz="1250">
              <a:latin typeface="Times New Roman"/>
              <a:cs typeface="Times New Roman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5600" y="423969"/>
            <a:ext cx="6146800" cy="615314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2022488" y="8303417"/>
            <a:ext cx="385445" cy="8890"/>
          </a:xfrm>
          <a:custGeom>
            <a:avLst/>
            <a:gdLst/>
            <a:ahLst/>
            <a:cxnLst/>
            <a:rect l="l" t="t" r="r" b="b"/>
            <a:pathLst>
              <a:path w="385444" h="8890">
                <a:moveTo>
                  <a:pt x="385096" y="8546"/>
                </a:moveTo>
                <a:lnTo>
                  <a:pt x="0" y="8546"/>
                </a:lnTo>
                <a:lnTo>
                  <a:pt x="0" y="0"/>
                </a:lnTo>
                <a:lnTo>
                  <a:pt x="385096" y="0"/>
                </a:lnTo>
                <a:lnTo>
                  <a:pt x="385096" y="8546"/>
                </a:lnTo>
                <a:close/>
              </a:path>
            </a:pathLst>
          </a:custGeom>
          <a:solidFill>
            <a:srgbClr val="1154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342900" y="7746682"/>
            <a:ext cx="6112510" cy="15500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50" spc="-30" b="1">
                <a:latin typeface="Times New Roman"/>
                <a:cs typeface="Times New Roman"/>
              </a:rPr>
              <a:t>Conclusion</a:t>
            </a:r>
            <a:r>
              <a:rPr dirty="0" sz="1250" spc="-10" b="1">
                <a:latin typeface="Times New Roman"/>
                <a:cs typeface="Times New Roman"/>
              </a:rPr>
              <a:t> </a:t>
            </a:r>
            <a:r>
              <a:rPr dirty="0" sz="1250" spc="-35" b="1">
                <a:latin typeface="Times New Roman"/>
                <a:cs typeface="Times New Roman"/>
              </a:rPr>
              <a:t>:-</a:t>
            </a:r>
            <a:endParaRPr sz="1250">
              <a:latin typeface="Times New Roman"/>
              <a:cs typeface="Times New Roman"/>
            </a:endParaRPr>
          </a:p>
          <a:p>
            <a:pPr marL="12700" marR="5080">
              <a:lnSpc>
                <a:spcPct val="125600"/>
              </a:lnSpc>
              <a:spcBef>
                <a:spcPts val="1075"/>
              </a:spcBef>
            </a:pPr>
            <a:r>
              <a:rPr dirty="0" sz="1250">
                <a:latin typeface="Times New Roman"/>
                <a:cs typeface="Times New Roman"/>
              </a:rPr>
              <a:t>As</a:t>
            </a:r>
            <a:r>
              <a:rPr dirty="0" sz="1250" spc="12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the</a:t>
            </a:r>
            <a:r>
              <a:rPr dirty="0" sz="1250" spc="120">
                <a:latin typeface="Times New Roman"/>
                <a:cs typeface="Times New Roman"/>
              </a:rPr>
              <a:t> </a:t>
            </a:r>
            <a:r>
              <a:rPr dirty="0" u="sng" sz="1250">
                <a:solidFill>
                  <a:srgbClr val="1154CC"/>
                </a:solidFill>
                <a:uFill>
                  <a:solidFill>
                    <a:srgbClr val="1154CC"/>
                  </a:solidFill>
                </a:uFill>
                <a:latin typeface="Times New Roman"/>
                <a:cs typeface="Times New Roman"/>
                <a:hlinkClick r:id="rId2"/>
              </a:rPr>
              <a:t>stablecoin</a:t>
            </a:r>
            <a:r>
              <a:rPr dirty="0" u="sng" sz="1250" spc="125">
                <a:solidFill>
                  <a:srgbClr val="1154CC"/>
                </a:solidFill>
                <a:uFill>
                  <a:solidFill>
                    <a:srgbClr val="1154CC"/>
                  </a:solidFill>
                </a:uFill>
                <a:latin typeface="Times New Roman"/>
                <a:cs typeface="Times New Roman"/>
                <a:hlinkClick r:id="rId2"/>
              </a:rPr>
              <a:t> </a:t>
            </a:r>
            <a:r>
              <a:rPr dirty="0" u="sng" sz="1250">
                <a:solidFill>
                  <a:srgbClr val="1154CC"/>
                </a:solidFill>
                <a:uFill>
                  <a:solidFill>
                    <a:srgbClr val="1154CC"/>
                  </a:solidFill>
                </a:uFill>
                <a:latin typeface="Times New Roman"/>
                <a:cs typeface="Times New Roman"/>
                <a:hlinkClick r:id="rId2"/>
              </a:rPr>
              <a:t>develo</a:t>
            </a:r>
            <a:r>
              <a:rPr dirty="0" sz="1250">
                <a:solidFill>
                  <a:srgbClr val="1154CC"/>
                </a:solidFill>
                <a:latin typeface="Times New Roman"/>
                <a:cs typeface="Times New Roman"/>
                <a:hlinkClick r:id="rId2"/>
              </a:rPr>
              <a:t>pment</a:t>
            </a:r>
            <a:r>
              <a:rPr dirty="0" sz="1250" spc="120">
                <a:solidFill>
                  <a:srgbClr val="1154CC"/>
                </a:solidFill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sector</a:t>
            </a:r>
            <a:r>
              <a:rPr dirty="0" sz="1250" spc="12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advances</a:t>
            </a:r>
            <a:r>
              <a:rPr dirty="0" sz="1250" spc="125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and</a:t>
            </a:r>
            <a:r>
              <a:rPr dirty="0" sz="1250" spc="12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confronts</a:t>
            </a:r>
            <a:r>
              <a:rPr dirty="0" sz="1250" spc="12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the</a:t>
            </a:r>
            <a:r>
              <a:rPr dirty="0" sz="1250" spc="114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challenges</a:t>
            </a:r>
            <a:r>
              <a:rPr dirty="0" sz="1250" spc="12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it</a:t>
            </a:r>
            <a:r>
              <a:rPr dirty="0" sz="1250" spc="12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faces,</a:t>
            </a:r>
            <a:r>
              <a:rPr dirty="0" sz="1250" spc="125">
                <a:latin typeface="Times New Roman"/>
                <a:cs typeface="Times New Roman"/>
              </a:rPr>
              <a:t> </a:t>
            </a:r>
            <a:r>
              <a:rPr dirty="0" sz="1250" spc="-25">
                <a:latin typeface="Times New Roman"/>
                <a:cs typeface="Times New Roman"/>
              </a:rPr>
              <a:t>it</a:t>
            </a:r>
            <a:r>
              <a:rPr dirty="0" sz="1250" spc="50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holds</a:t>
            </a:r>
            <a:r>
              <a:rPr dirty="0" sz="1250" spc="12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the</a:t>
            </a:r>
            <a:r>
              <a:rPr dirty="0" sz="1250" spc="12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potential</a:t>
            </a:r>
            <a:r>
              <a:rPr dirty="0" sz="1250" spc="120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to</a:t>
            </a:r>
            <a:r>
              <a:rPr dirty="0" sz="1250" spc="12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revolutionize</a:t>
            </a:r>
            <a:r>
              <a:rPr dirty="0" sz="1250" spc="12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how</a:t>
            </a:r>
            <a:r>
              <a:rPr dirty="0" sz="1250" spc="12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we</a:t>
            </a:r>
            <a:r>
              <a:rPr dirty="0" sz="1250" spc="12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perceive</a:t>
            </a:r>
            <a:r>
              <a:rPr dirty="0" sz="1250" spc="114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and</a:t>
            </a:r>
            <a:r>
              <a:rPr dirty="0" sz="1250" spc="12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interact</a:t>
            </a:r>
            <a:r>
              <a:rPr dirty="0" sz="1250" spc="12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with</a:t>
            </a:r>
            <a:r>
              <a:rPr dirty="0" sz="1250" spc="12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money,</a:t>
            </a:r>
            <a:r>
              <a:rPr dirty="0" sz="1250" spc="12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marking</a:t>
            </a:r>
            <a:r>
              <a:rPr dirty="0" sz="1250" spc="125">
                <a:latin typeface="Times New Roman"/>
                <a:cs typeface="Times New Roman"/>
              </a:rPr>
              <a:t> </a:t>
            </a:r>
            <a:r>
              <a:rPr dirty="0" sz="1250" spc="35">
                <a:latin typeface="Times New Roman"/>
                <a:cs typeface="Times New Roman"/>
              </a:rPr>
              <a:t>not </a:t>
            </a:r>
            <a:r>
              <a:rPr dirty="0" sz="1250" spc="10">
                <a:latin typeface="Times New Roman"/>
                <a:cs typeface="Times New Roman"/>
              </a:rPr>
              <a:t>just</a:t>
            </a:r>
            <a:r>
              <a:rPr dirty="0" sz="1250" spc="65">
                <a:latin typeface="Times New Roman"/>
                <a:cs typeface="Times New Roman"/>
              </a:rPr>
              <a:t> </a:t>
            </a:r>
            <a:r>
              <a:rPr dirty="0" sz="1250" spc="75">
                <a:latin typeface="Times New Roman"/>
                <a:cs typeface="Times New Roman"/>
              </a:rPr>
              <a:t>a</a:t>
            </a:r>
            <a:r>
              <a:rPr dirty="0" sz="1250" spc="7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bridge</a:t>
            </a:r>
            <a:r>
              <a:rPr dirty="0" sz="1250" spc="6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between</a:t>
            </a:r>
            <a:r>
              <a:rPr dirty="0" sz="1250" spc="7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the</a:t>
            </a:r>
            <a:r>
              <a:rPr dirty="0" sz="1250" spc="6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cryptocurrency</a:t>
            </a:r>
            <a:r>
              <a:rPr dirty="0" sz="1250" spc="65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and</a:t>
            </a:r>
            <a:r>
              <a:rPr dirty="0" sz="1250" spc="7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ﬁat</a:t>
            </a:r>
            <a:r>
              <a:rPr dirty="0" sz="1250" spc="7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worlds</a:t>
            </a:r>
            <a:r>
              <a:rPr dirty="0" sz="1250" spc="65">
                <a:latin typeface="Times New Roman"/>
                <a:cs typeface="Times New Roman"/>
              </a:rPr>
              <a:t> </a:t>
            </a:r>
            <a:r>
              <a:rPr dirty="0" sz="1250" spc="50">
                <a:latin typeface="Times New Roman"/>
                <a:cs typeface="Times New Roman"/>
              </a:rPr>
              <a:t>but</a:t>
            </a:r>
            <a:r>
              <a:rPr dirty="0" sz="1250" spc="70">
                <a:latin typeface="Times New Roman"/>
                <a:cs typeface="Times New Roman"/>
              </a:rPr>
              <a:t> </a:t>
            </a:r>
            <a:r>
              <a:rPr dirty="0" sz="1250" spc="75">
                <a:latin typeface="Times New Roman"/>
                <a:cs typeface="Times New Roman"/>
              </a:rPr>
              <a:t>a</a:t>
            </a:r>
            <a:r>
              <a:rPr dirty="0" sz="1250" spc="7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glimpse</a:t>
            </a:r>
            <a:r>
              <a:rPr dirty="0" sz="1250" spc="6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into</a:t>
            </a:r>
            <a:r>
              <a:rPr dirty="0" sz="1250" spc="7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the</a:t>
            </a:r>
            <a:r>
              <a:rPr dirty="0" sz="1250" spc="6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future</a:t>
            </a:r>
            <a:r>
              <a:rPr dirty="0" sz="1250" spc="6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of</a:t>
            </a:r>
            <a:r>
              <a:rPr dirty="0" sz="1250" spc="210">
                <a:latin typeface="Times New Roman"/>
                <a:cs typeface="Times New Roman"/>
              </a:rPr>
              <a:t> </a:t>
            </a:r>
            <a:r>
              <a:rPr dirty="0" sz="1250" spc="25">
                <a:latin typeface="Times New Roman"/>
                <a:cs typeface="Times New Roman"/>
              </a:rPr>
              <a:t>a </a:t>
            </a:r>
            <a:r>
              <a:rPr dirty="0" sz="1250">
                <a:latin typeface="Times New Roman"/>
                <a:cs typeface="Times New Roman"/>
              </a:rPr>
              <a:t>more</a:t>
            </a:r>
            <a:r>
              <a:rPr dirty="0" sz="1250" spc="7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stable,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eﬃcient,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and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inclusive</a:t>
            </a:r>
            <a:r>
              <a:rPr dirty="0" sz="1250" spc="7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ﬁnancial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system,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with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Beleaf</a:t>
            </a:r>
            <a:r>
              <a:rPr dirty="0" sz="1250" spc="229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Technology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leading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-25">
                <a:latin typeface="Times New Roman"/>
                <a:cs typeface="Times New Roman"/>
              </a:rPr>
              <a:t>the </a:t>
            </a:r>
            <a:r>
              <a:rPr dirty="0" sz="1250" spc="-20">
                <a:latin typeface="Times New Roman"/>
                <a:cs typeface="Times New Roman"/>
              </a:rPr>
              <a:t>way.</a:t>
            </a:r>
            <a:endParaRPr sz="1250">
              <a:latin typeface="Times New Roman"/>
              <a:cs typeface="Times New Roman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5600" y="423969"/>
            <a:ext cx="6146800" cy="615314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42900" y="1080779"/>
            <a:ext cx="776605" cy="2171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50" spc="-25" b="1">
                <a:latin typeface="Times New Roman"/>
                <a:cs typeface="Times New Roman"/>
              </a:rPr>
              <a:t>Reach</a:t>
            </a:r>
            <a:r>
              <a:rPr dirty="0" sz="1250" spc="-30" b="1">
                <a:latin typeface="Times New Roman"/>
                <a:cs typeface="Times New Roman"/>
              </a:rPr>
              <a:t> </a:t>
            </a:r>
            <a:r>
              <a:rPr dirty="0" sz="1250" b="1">
                <a:latin typeface="Times New Roman"/>
                <a:cs typeface="Times New Roman"/>
              </a:rPr>
              <a:t>us</a:t>
            </a:r>
            <a:r>
              <a:rPr dirty="0" sz="1250" spc="110" b="1">
                <a:latin typeface="Times New Roman"/>
                <a:cs typeface="Times New Roman"/>
              </a:rPr>
              <a:t>  </a:t>
            </a:r>
            <a:r>
              <a:rPr dirty="0" sz="1250" spc="-50" b="1">
                <a:latin typeface="Times New Roman"/>
                <a:cs typeface="Times New Roman"/>
              </a:rPr>
              <a:t>: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42900" y="1456805"/>
            <a:ext cx="844550" cy="1344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5"/>
              </a:spcBef>
            </a:pPr>
            <a:r>
              <a:rPr dirty="0" sz="1250" spc="-35" b="1">
                <a:latin typeface="Times New Roman"/>
                <a:cs typeface="Times New Roman"/>
              </a:rPr>
              <a:t>Whatsapp</a:t>
            </a:r>
            <a:r>
              <a:rPr dirty="0" sz="1250" b="1">
                <a:latin typeface="Times New Roman"/>
                <a:cs typeface="Times New Roman"/>
              </a:rPr>
              <a:t> </a:t>
            </a:r>
            <a:r>
              <a:rPr dirty="0" sz="1250" spc="-50" b="1">
                <a:latin typeface="Times New Roman"/>
                <a:cs typeface="Times New Roman"/>
              </a:rPr>
              <a:t>:</a:t>
            </a:r>
            <a:endParaRPr sz="1250">
              <a:latin typeface="Times New Roman"/>
              <a:cs typeface="Times New Roman"/>
            </a:endParaRPr>
          </a:p>
          <a:p>
            <a:pPr algn="just" marL="12700" marR="5080">
              <a:lnSpc>
                <a:spcPct val="197400"/>
              </a:lnSpc>
            </a:pPr>
            <a:r>
              <a:rPr dirty="0" sz="1250" b="1">
                <a:latin typeface="Times New Roman"/>
                <a:cs typeface="Times New Roman"/>
              </a:rPr>
              <a:t>Skype</a:t>
            </a:r>
            <a:r>
              <a:rPr dirty="0" sz="1250" spc="484" b="1">
                <a:latin typeface="Times New Roman"/>
                <a:cs typeface="Times New Roman"/>
              </a:rPr>
              <a:t>   </a:t>
            </a:r>
            <a:r>
              <a:rPr dirty="0" sz="1250" spc="-50" b="1">
                <a:latin typeface="Times New Roman"/>
                <a:cs typeface="Times New Roman"/>
              </a:rPr>
              <a:t>: </a:t>
            </a:r>
            <a:r>
              <a:rPr dirty="0" sz="1250" b="1">
                <a:latin typeface="Times New Roman"/>
                <a:cs typeface="Times New Roman"/>
              </a:rPr>
              <a:t>Telegram</a:t>
            </a:r>
            <a:r>
              <a:rPr dirty="0" sz="1250" spc="310" b="1">
                <a:latin typeface="Times New Roman"/>
                <a:cs typeface="Times New Roman"/>
              </a:rPr>
              <a:t> </a:t>
            </a:r>
            <a:r>
              <a:rPr dirty="0" sz="1250" spc="-50" b="1">
                <a:latin typeface="Times New Roman"/>
                <a:cs typeface="Times New Roman"/>
              </a:rPr>
              <a:t>: </a:t>
            </a:r>
            <a:r>
              <a:rPr dirty="0" sz="1250" b="1">
                <a:latin typeface="Times New Roman"/>
                <a:cs typeface="Times New Roman"/>
              </a:rPr>
              <a:t>Mail to</a:t>
            </a:r>
            <a:r>
              <a:rPr dirty="0" sz="1250" spc="425" b="1">
                <a:latin typeface="Times New Roman"/>
                <a:cs typeface="Times New Roman"/>
              </a:rPr>
              <a:t>   </a:t>
            </a:r>
            <a:r>
              <a:rPr dirty="0" sz="1250" spc="-75" b="1">
                <a:latin typeface="Times New Roman"/>
                <a:cs typeface="Times New Roman"/>
              </a:rPr>
              <a:t>: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336110" y="1456805"/>
            <a:ext cx="1168400" cy="2171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50">
                <a:latin typeface="Times New Roman"/>
                <a:cs typeface="Times New Roman"/>
              </a:rPr>
              <a:t>+91</a:t>
            </a:r>
            <a:r>
              <a:rPr dirty="0" sz="1250" spc="5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80567</a:t>
            </a:r>
            <a:r>
              <a:rPr dirty="0" sz="1250" spc="50">
                <a:latin typeface="Times New Roman"/>
                <a:cs typeface="Times New Roman"/>
              </a:rPr>
              <a:t> </a:t>
            </a:r>
            <a:r>
              <a:rPr dirty="0" sz="1250" spc="-20">
                <a:latin typeface="Times New Roman"/>
                <a:cs typeface="Times New Roman"/>
              </a:rPr>
              <a:t>86622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552498" y="1832830"/>
            <a:ext cx="1808480" cy="2171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50" spc="-10">
                <a:latin typeface="Times New Roman"/>
                <a:cs typeface="Times New Roman"/>
              </a:rPr>
              <a:t>live:.cid.62ﬀ8496d3390349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402943" y="2208856"/>
            <a:ext cx="1586230" cy="2171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50" spc="-10">
                <a:latin typeface="Times New Roman"/>
                <a:cs typeface="Times New Roman"/>
              </a:rPr>
              <a:t>https://t.me/BeleafTech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321288" y="2584882"/>
            <a:ext cx="2291715" cy="2171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50" spc="-10">
                <a:latin typeface="Times New Roman"/>
                <a:cs typeface="Times New Roman"/>
                <a:hlinkClick r:id="rId2"/>
              </a:rPr>
              <a:t>business@beleaftechnologies.com</a:t>
            </a:r>
            <a:endParaRPr sz="12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42900" y="7028810"/>
            <a:ext cx="5709285" cy="8324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50" spc="-40" b="1">
                <a:latin typeface="Times New Roman"/>
                <a:cs typeface="Times New Roman"/>
              </a:rPr>
              <a:t>Understanding</a:t>
            </a:r>
            <a:r>
              <a:rPr dirty="0" sz="1250" spc="-25" b="1">
                <a:latin typeface="Times New Roman"/>
                <a:cs typeface="Times New Roman"/>
              </a:rPr>
              <a:t> </a:t>
            </a:r>
            <a:r>
              <a:rPr dirty="0" sz="1250" spc="-10" b="1">
                <a:latin typeface="Times New Roman"/>
                <a:cs typeface="Times New Roman"/>
              </a:rPr>
              <a:t>the</a:t>
            </a:r>
            <a:r>
              <a:rPr dirty="0" sz="1250" spc="-25" b="1">
                <a:latin typeface="Times New Roman"/>
                <a:cs typeface="Times New Roman"/>
              </a:rPr>
              <a:t> </a:t>
            </a:r>
            <a:r>
              <a:rPr dirty="0" sz="1250" b="1">
                <a:latin typeface="Times New Roman"/>
                <a:cs typeface="Times New Roman"/>
              </a:rPr>
              <a:t>Need</a:t>
            </a:r>
            <a:r>
              <a:rPr dirty="0" sz="1250" spc="-25" b="1">
                <a:latin typeface="Times New Roman"/>
                <a:cs typeface="Times New Roman"/>
              </a:rPr>
              <a:t> </a:t>
            </a:r>
            <a:r>
              <a:rPr dirty="0" sz="1250" spc="-20" b="1">
                <a:latin typeface="Times New Roman"/>
                <a:cs typeface="Times New Roman"/>
              </a:rPr>
              <a:t>for </a:t>
            </a:r>
            <a:r>
              <a:rPr dirty="0" sz="1250" spc="-10" b="1">
                <a:latin typeface="Times New Roman"/>
                <a:cs typeface="Times New Roman"/>
              </a:rPr>
              <a:t>Stability</a:t>
            </a:r>
            <a:endParaRPr sz="1250">
              <a:latin typeface="Times New Roman"/>
              <a:cs typeface="Times New Roman"/>
            </a:endParaRPr>
          </a:p>
          <a:p>
            <a:pPr marL="12700" marR="5080">
              <a:lnSpc>
                <a:spcPct val="125600"/>
              </a:lnSpc>
              <a:spcBef>
                <a:spcPts val="1075"/>
              </a:spcBef>
            </a:pPr>
            <a:r>
              <a:rPr dirty="0" sz="1250">
                <a:latin typeface="Times New Roman"/>
                <a:cs typeface="Times New Roman"/>
              </a:rPr>
              <a:t>The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idea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of</a:t>
            </a:r>
            <a:r>
              <a:rPr dirty="0" sz="1250" spc="23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stablecoins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was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born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out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of</a:t>
            </a:r>
            <a:r>
              <a:rPr dirty="0" sz="1250" spc="23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the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recognition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55">
                <a:latin typeface="Times New Roman"/>
                <a:cs typeface="Times New Roman"/>
              </a:rPr>
              <a:t>that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the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volatility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-25">
                <a:latin typeface="Times New Roman"/>
                <a:cs typeface="Times New Roman"/>
              </a:rPr>
              <a:t>of </a:t>
            </a:r>
            <a:r>
              <a:rPr dirty="0" sz="1250" spc="10">
                <a:latin typeface="Times New Roman"/>
                <a:cs typeface="Times New Roman"/>
              </a:rPr>
              <a:t>cryptocurrencies</a:t>
            </a:r>
            <a:r>
              <a:rPr dirty="0" sz="1250" spc="11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like</a:t>
            </a:r>
            <a:r>
              <a:rPr dirty="0" sz="1250" spc="10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Bitcoin</a:t>
            </a:r>
            <a:r>
              <a:rPr dirty="0" sz="1250" spc="114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and</a:t>
            </a:r>
            <a:r>
              <a:rPr dirty="0" sz="1250" spc="11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Ethereum</a:t>
            </a:r>
            <a:r>
              <a:rPr dirty="0" sz="1250" spc="11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could</a:t>
            </a:r>
            <a:r>
              <a:rPr dirty="0" sz="1250" spc="114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hinder</a:t>
            </a:r>
            <a:r>
              <a:rPr dirty="0" sz="1250" spc="11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their</a:t>
            </a:r>
            <a:r>
              <a:rPr dirty="0" sz="1250" spc="114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widespread</a:t>
            </a:r>
            <a:r>
              <a:rPr dirty="0" sz="1250" spc="110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adoption.</a:t>
            </a:r>
            <a:endParaRPr sz="1250">
              <a:latin typeface="Times New Roman"/>
              <a:cs typeface="Times New Roman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5600" y="423968"/>
            <a:ext cx="6146800" cy="615314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42900" y="7062993"/>
            <a:ext cx="6143625" cy="10718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50" spc="-10" b="1">
                <a:latin typeface="Times New Roman"/>
                <a:cs typeface="Times New Roman"/>
              </a:rPr>
              <a:t>Early</a:t>
            </a:r>
            <a:r>
              <a:rPr dirty="0" sz="1250" spc="-55" b="1">
                <a:latin typeface="Times New Roman"/>
                <a:cs typeface="Times New Roman"/>
              </a:rPr>
              <a:t> </a:t>
            </a:r>
            <a:r>
              <a:rPr dirty="0" sz="1250" spc="-10" b="1">
                <a:latin typeface="Times New Roman"/>
                <a:cs typeface="Times New Roman"/>
              </a:rPr>
              <a:t>Innovations:</a:t>
            </a:r>
            <a:endParaRPr sz="1250">
              <a:latin typeface="Times New Roman"/>
              <a:cs typeface="Times New Roman"/>
            </a:endParaRPr>
          </a:p>
          <a:p>
            <a:pPr marL="12700" marR="5080">
              <a:lnSpc>
                <a:spcPct val="125600"/>
              </a:lnSpc>
              <a:spcBef>
                <a:spcPts val="1075"/>
              </a:spcBef>
            </a:pPr>
            <a:r>
              <a:rPr dirty="0" sz="1250">
                <a:latin typeface="Times New Roman"/>
                <a:cs typeface="Times New Roman"/>
              </a:rPr>
              <a:t>Tether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and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the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Birth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of</a:t>
            </a:r>
            <a:r>
              <a:rPr dirty="0" sz="1250" spc="25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Stablecoins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Tether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45">
                <a:latin typeface="Times New Roman"/>
                <a:cs typeface="Times New Roman"/>
              </a:rPr>
              <a:t>(USDT),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launched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in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2014,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was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the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-20">
                <a:latin typeface="Times New Roman"/>
                <a:cs typeface="Times New Roman"/>
              </a:rPr>
              <a:t>ﬁrst </a:t>
            </a:r>
            <a:r>
              <a:rPr dirty="0" sz="1250">
                <a:latin typeface="Times New Roman"/>
                <a:cs typeface="Times New Roman"/>
              </a:rPr>
              <a:t>stablecoin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to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gain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widespread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acceptance.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65">
                <a:latin typeface="Times New Roman"/>
                <a:cs typeface="Times New Roman"/>
              </a:rPr>
              <a:t>It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pegged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its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value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to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the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55">
                <a:latin typeface="Times New Roman"/>
                <a:cs typeface="Times New Roman"/>
              </a:rPr>
              <a:t>US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dollar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and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oﬀered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25">
                <a:latin typeface="Times New Roman"/>
                <a:cs typeface="Times New Roman"/>
              </a:rPr>
              <a:t>a </a:t>
            </a:r>
            <a:r>
              <a:rPr dirty="0" sz="1250">
                <a:latin typeface="Times New Roman"/>
                <a:cs typeface="Times New Roman"/>
              </a:rPr>
              <a:t>bridge</a:t>
            </a:r>
            <a:r>
              <a:rPr dirty="0" sz="1250" spc="114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between</a:t>
            </a:r>
            <a:r>
              <a:rPr dirty="0" sz="1250" spc="12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the</a:t>
            </a:r>
            <a:r>
              <a:rPr dirty="0" sz="1250" spc="114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ﬁat</a:t>
            </a:r>
            <a:r>
              <a:rPr dirty="0" sz="1250" spc="125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and</a:t>
            </a:r>
            <a:r>
              <a:rPr dirty="0" sz="1250" spc="12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crypto</a:t>
            </a:r>
            <a:r>
              <a:rPr dirty="0" sz="1250" spc="125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worlds.</a:t>
            </a:r>
            <a:endParaRPr sz="1250">
              <a:latin typeface="Times New Roman"/>
              <a:cs typeface="Times New Roman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5600" y="423966"/>
            <a:ext cx="6146800" cy="615314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42900" y="6686972"/>
            <a:ext cx="6010275" cy="10718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50" spc="-35" b="1">
                <a:latin typeface="Times New Roman"/>
                <a:cs typeface="Times New Roman"/>
              </a:rPr>
              <a:t>advantages</a:t>
            </a:r>
            <a:r>
              <a:rPr dirty="0" sz="1250" spc="-20" b="1">
                <a:latin typeface="Times New Roman"/>
                <a:cs typeface="Times New Roman"/>
              </a:rPr>
              <a:t> </a:t>
            </a:r>
            <a:r>
              <a:rPr dirty="0" sz="1250" b="1">
                <a:latin typeface="Times New Roman"/>
                <a:cs typeface="Times New Roman"/>
              </a:rPr>
              <a:t>to</a:t>
            </a:r>
            <a:r>
              <a:rPr dirty="0" sz="1250" spc="-20" b="1">
                <a:latin typeface="Times New Roman"/>
                <a:cs typeface="Times New Roman"/>
              </a:rPr>
              <a:t> </a:t>
            </a:r>
            <a:r>
              <a:rPr dirty="0" sz="1250" spc="-10" b="1">
                <a:latin typeface="Times New Roman"/>
                <a:cs typeface="Times New Roman"/>
              </a:rPr>
              <a:t>the</a:t>
            </a:r>
            <a:r>
              <a:rPr dirty="0" sz="1250" spc="-20" b="1">
                <a:latin typeface="Times New Roman"/>
                <a:cs typeface="Times New Roman"/>
              </a:rPr>
              <a:t> </a:t>
            </a:r>
            <a:r>
              <a:rPr dirty="0" sz="1250" spc="-10" b="1">
                <a:latin typeface="Times New Roman"/>
                <a:cs typeface="Times New Roman"/>
              </a:rPr>
              <a:t>table:</a:t>
            </a:r>
            <a:endParaRPr sz="1250">
              <a:latin typeface="Times New Roman"/>
              <a:cs typeface="Times New Roman"/>
            </a:endParaRPr>
          </a:p>
          <a:p>
            <a:pPr marL="12700" marR="5080">
              <a:lnSpc>
                <a:spcPct val="125600"/>
              </a:lnSpc>
              <a:spcBef>
                <a:spcPts val="1075"/>
              </a:spcBef>
            </a:pPr>
            <a:r>
              <a:rPr dirty="0" sz="1250">
                <a:latin typeface="Times New Roman"/>
                <a:cs typeface="Times New Roman"/>
              </a:rPr>
              <a:t>Mitigating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Volatility: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Stablecoins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oﬀer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 spc="75">
                <a:latin typeface="Times New Roman"/>
                <a:cs typeface="Times New Roman"/>
              </a:rPr>
              <a:t>a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safe</a:t>
            </a:r>
            <a:r>
              <a:rPr dirty="0" sz="1250" spc="7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haven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from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the</a:t>
            </a:r>
            <a:r>
              <a:rPr dirty="0" sz="1250" spc="7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wild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price</a:t>
            </a:r>
            <a:r>
              <a:rPr dirty="0" sz="1250" spc="7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swings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seen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in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 spc="-25">
                <a:latin typeface="Times New Roman"/>
                <a:cs typeface="Times New Roman"/>
              </a:rPr>
              <a:t>the </a:t>
            </a:r>
            <a:r>
              <a:rPr dirty="0" sz="1250">
                <a:latin typeface="Times New Roman"/>
                <a:cs typeface="Times New Roman"/>
              </a:rPr>
              <a:t>crypto</a:t>
            </a:r>
            <a:r>
              <a:rPr dirty="0" sz="1250" spc="14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market.</a:t>
            </a:r>
            <a:r>
              <a:rPr dirty="0" sz="1250" spc="14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This</a:t>
            </a:r>
            <a:r>
              <a:rPr dirty="0" sz="1250" spc="14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makes</a:t>
            </a:r>
            <a:r>
              <a:rPr dirty="0" sz="1250" spc="15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them</a:t>
            </a:r>
            <a:r>
              <a:rPr dirty="0" sz="1250" spc="14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attractive</a:t>
            </a:r>
            <a:r>
              <a:rPr dirty="0" sz="1250" spc="140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to</a:t>
            </a:r>
            <a:r>
              <a:rPr dirty="0" sz="1250" spc="14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investors</a:t>
            </a:r>
            <a:r>
              <a:rPr dirty="0" sz="1250" spc="150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and</a:t>
            </a:r>
            <a:r>
              <a:rPr dirty="0" sz="1250" spc="14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traders</a:t>
            </a:r>
            <a:r>
              <a:rPr dirty="0" sz="1250" spc="14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looking</a:t>
            </a:r>
            <a:r>
              <a:rPr dirty="0" sz="1250" spc="145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to</a:t>
            </a:r>
            <a:r>
              <a:rPr dirty="0" sz="1250" spc="150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minimize risk.</a:t>
            </a:r>
            <a:endParaRPr sz="1250">
              <a:latin typeface="Times New Roman"/>
              <a:cs typeface="Times New Roman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5600" y="423972"/>
            <a:ext cx="6146800" cy="615314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42900" y="6686969"/>
            <a:ext cx="5982335" cy="10718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50" spc="-10" b="1">
                <a:latin typeface="Times New Roman"/>
                <a:cs typeface="Times New Roman"/>
              </a:rPr>
              <a:t>Eﬃcient</a:t>
            </a:r>
            <a:r>
              <a:rPr dirty="0" sz="1250" spc="-25" b="1">
                <a:latin typeface="Times New Roman"/>
                <a:cs typeface="Times New Roman"/>
              </a:rPr>
              <a:t> </a:t>
            </a:r>
            <a:r>
              <a:rPr dirty="0" sz="1250" spc="-10" b="1">
                <a:latin typeface="Times New Roman"/>
                <a:cs typeface="Times New Roman"/>
              </a:rPr>
              <a:t>Transactions:</a:t>
            </a:r>
            <a:endParaRPr sz="1250">
              <a:latin typeface="Times New Roman"/>
              <a:cs typeface="Times New Roman"/>
            </a:endParaRPr>
          </a:p>
          <a:p>
            <a:pPr marL="12700" marR="5080" indent="39370">
              <a:lnSpc>
                <a:spcPct val="125600"/>
              </a:lnSpc>
              <a:spcBef>
                <a:spcPts val="1075"/>
              </a:spcBef>
            </a:pPr>
            <a:r>
              <a:rPr dirty="0" sz="1250" spc="10">
                <a:latin typeface="Times New Roman"/>
                <a:cs typeface="Times New Roman"/>
              </a:rPr>
              <a:t>Stablecoins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can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be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transferred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quickly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and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50">
                <a:latin typeface="Times New Roman"/>
                <a:cs typeface="Times New Roman"/>
              </a:rPr>
              <a:t>at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75">
                <a:latin typeface="Times New Roman"/>
                <a:cs typeface="Times New Roman"/>
              </a:rPr>
              <a:t>a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fraction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of</a:t>
            </a:r>
            <a:r>
              <a:rPr dirty="0" sz="1250" spc="23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the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cost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compared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35">
                <a:latin typeface="Times New Roman"/>
                <a:cs typeface="Times New Roman"/>
              </a:rPr>
              <a:t>to </a:t>
            </a:r>
            <a:r>
              <a:rPr dirty="0" sz="1250" spc="10">
                <a:latin typeface="Times New Roman"/>
                <a:cs typeface="Times New Roman"/>
              </a:rPr>
              <a:t>traditional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banking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systems.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This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eﬃciency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is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 spc="75">
                <a:latin typeface="Times New Roman"/>
                <a:cs typeface="Times New Roman"/>
              </a:rPr>
              <a:t>a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game-changer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for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cross-</a:t>
            </a:r>
            <a:r>
              <a:rPr dirty="0" sz="1250" spc="10">
                <a:latin typeface="Times New Roman"/>
                <a:cs typeface="Times New Roman"/>
              </a:rPr>
              <a:t>border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payments </a:t>
            </a:r>
            <a:r>
              <a:rPr dirty="0" sz="1250" spc="60">
                <a:latin typeface="Times New Roman"/>
                <a:cs typeface="Times New Roman"/>
              </a:rPr>
              <a:t>and</a:t>
            </a:r>
            <a:r>
              <a:rPr dirty="0" sz="1250" spc="10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remittances.</a:t>
            </a:r>
            <a:endParaRPr sz="1250">
              <a:latin typeface="Times New Roman"/>
              <a:cs typeface="Times New Roman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5600" y="423966"/>
            <a:ext cx="6146800" cy="615314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42900" y="7028813"/>
            <a:ext cx="6052820" cy="13112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50" spc="-25" b="1">
                <a:latin typeface="Times New Roman"/>
                <a:cs typeface="Times New Roman"/>
              </a:rPr>
              <a:t>Financial</a:t>
            </a:r>
            <a:r>
              <a:rPr dirty="0" sz="1250" spc="-15" b="1">
                <a:latin typeface="Times New Roman"/>
                <a:cs typeface="Times New Roman"/>
              </a:rPr>
              <a:t> </a:t>
            </a:r>
            <a:r>
              <a:rPr dirty="0" sz="1250" spc="-10" b="1">
                <a:latin typeface="Times New Roman"/>
                <a:cs typeface="Times New Roman"/>
              </a:rPr>
              <a:t>Inclusion:</a:t>
            </a:r>
            <a:endParaRPr sz="1250">
              <a:latin typeface="Times New Roman"/>
              <a:cs typeface="Times New Roman"/>
            </a:endParaRPr>
          </a:p>
          <a:p>
            <a:pPr marL="12700" marR="5080" indent="39370">
              <a:lnSpc>
                <a:spcPct val="125600"/>
              </a:lnSpc>
              <a:spcBef>
                <a:spcPts val="1075"/>
              </a:spcBef>
            </a:pPr>
            <a:r>
              <a:rPr dirty="0" sz="1250">
                <a:latin typeface="Times New Roman"/>
                <a:cs typeface="Times New Roman"/>
              </a:rPr>
              <a:t>Stablecoins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have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the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potential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to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provide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ﬁnancial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services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to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the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45">
                <a:latin typeface="Times New Roman"/>
                <a:cs typeface="Times New Roman"/>
              </a:rPr>
              <a:t>unbanked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35">
                <a:latin typeface="Times New Roman"/>
                <a:cs typeface="Times New Roman"/>
              </a:rPr>
              <a:t>and </a:t>
            </a:r>
            <a:r>
              <a:rPr dirty="0" sz="1250" spc="20">
                <a:latin typeface="Times New Roman"/>
                <a:cs typeface="Times New Roman"/>
              </a:rPr>
              <a:t>underbanked</a:t>
            </a:r>
            <a:r>
              <a:rPr dirty="0" sz="1250" spc="35">
                <a:latin typeface="Times New Roman"/>
                <a:cs typeface="Times New Roman"/>
              </a:rPr>
              <a:t> </a:t>
            </a:r>
            <a:r>
              <a:rPr dirty="0" sz="1250" spc="20">
                <a:latin typeface="Times New Roman"/>
                <a:cs typeface="Times New Roman"/>
              </a:rPr>
              <a:t>populations</a:t>
            </a:r>
            <a:r>
              <a:rPr dirty="0" sz="1250" spc="40">
                <a:latin typeface="Times New Roman"/>
                <a:cs typeface="Times New Roman"/>
              </a:rPr>
              <a:t> </a:t>
            </a:r>
            <a:r>
              <a:rPr dirty="0" sz="1250" spc="55">
                <a:latin typeface="Times New Roman"/>
                <a:cs typeface="Times New Roman"/>
              </a:rPr>
              <a:t>around</a:t>
            </a:r>
            <a:r>
              <a:rPr dirty="0" sz="1250" spc="35">
                <a:latin typeface="Times New Roman"/>
                <a:cs typeface="Times New Roman"/>
              </a:rPr>
              <a:t> </a:t>
            </a:r>
            <a:r>
              <a:rPr dirty="0" sz="1250" spc="20">
                <a:latin typeface="Times New Roman"/>
                <a:cs typeface="Times New Roman"/>
              </a:rPr>
              <a:t>the</a:t>
            </a:r>
            <a:r>
              <a:rPr dirty="0" sz="1250" spc="35">
                <a:latin typeface="Times New Roman"/>
                <a:cs typeface="Times New Roman"/>
              </a:rPr>
              <a:t> </a:t>
            </a:r>
            <a:r>
              <a:rPr dirty="0" sz="1250" spc="20">
                <a:latin typeface="Times New Roman"/>
                <a:cs typeface="Times New Roman"/>
              </a:rPr>
              <a:t>world.</a:t>
            </a:r>
            <a:r>
              <a:rPr dirty="0" sz="1250" spc="35">
                <a:latin typeface="Times New Roman"/>
                <a:cs typeface="Times New Roman"/>
              </a:rPr>
              <a:t> </a:t>
            </a:r>
            <a:r>
              <a:rPr dirty="0" sz="1250" spc="20">
                <a:latin typeface="Times New Roman"/>
                <a:cs typeface="Times New Roman"/>
              </a:rPr>
              <a:t>By</a:t>
            </a:r>
            <a:r>
              <a:rPr dirty="0" sz="1250" spc="4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allowing</a:t>
            </a:r>
            <a:r>
              <a:rPr dirty="0" sz="1250" spc="35">
                <a:latin typeface="Times New Roman"/>
                <a:cs typeface="Times New Roman"/>
              </a:rPr>
              <a:t> </a:t>
            </a:r>
            <a:r>
              <a:rPr dirty="0" sz="1250" spc="20">
                <a:latin typeface="Times New Roman"/>
                <a:cs typeface="Times New Roman"/>
              </a:rPr>
              <a:t>individuals</a:t>
            </a:r>
            <a:r>
              <a:rPr dirty="0" sz="1250" spc="40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to</a:t>
            </a:r>
            <a:r>
              <a:rPr dirty="0" sz="1250" spc="35">
                <a:latin typeface="Times New Roman"/>
                <a:cs typeface="Times New Roman"/>
              </a:rPr>
              <a:t> </a:t>
            </a:r>
            <a:r>
              <a:rPr dirty="0" sz="1250" spc="45">
                <a:latin typeface="Times New Roman"/>
                <a:cs typeface="Times New Roman"/>
              </a:rPr>
              <a:t>transact</a:t>
            </a:r>
            <a:r>
              <a:rPr dirty="0" sz="1250" spc="40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and</a:t>
            </a:r>
            <a:r>
              <a:rPr dirty="0" sz="1250" spc="35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store </a:t>
            </a:r>
            <a:r>
              <a:rPr dirty="0" sz="1250">
                <a:latin typeface="Times New Roman"/>
                <a:cs typeface="Times New Roman"/>
              </a:rPr>
              <a:t>value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in</a:t>
            </a:r>
            <a:r>
              <a:rPr dirty="0" sz="1250" spc="110">
                <a:latin typeface="Times New Roman"/>
                <a:cs typeface="Times New Roman"/>
              </a:rPr>
              <a:t> </a:t>
            </a:r>
            <a:r>
              <a:rPr dirty="0" sz="1250" spc="75">
                <a:latin typeface="Times New Roman"/>
                <a:cs typeface="Times New Roman"/>
              </a:rPr>
              <a:t>a</a:t>
            </a:r>
            <a:r>
              <a:rPr dirty="0" sz="1250" spc="11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stable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digital</a:t>
            </a:r>
            <a:r>
              <a:rPr dirty="0" sz="1250" spc="11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currency,</a:t>
            </a:r>
            <a:r>
              <a:rPr dirty="0" sz="1250" spc="11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they</a:t>
            </a:r>
            <a:r>
              <a:rPr dirty="0" sz="1250" spc="11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can</a:t>
            </a:r>
            <a:r>
              <a:rPr dirty="0" sz="1250" spc="11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escape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the</a:t>
            </a:r>
            <a:r>
              <a:rPr dirty="0" sz="1250" spc="10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devaluation</a:t>
            </a:r>
            <a:r>
              <a:rPr dirty="0" sz="1250" spc="11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risks</a:t>
            </a:r>
            <a:r>
              <a:rPr dirty="0" sz="1250" spc="11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associated</a:t>
            </a:r>
            <a:r>
              <a:rPr dirty="0" sz="1250" spc="105">
                <a:latin typeface="Times New Roman"/>
                <a:cs typeface="Times New Roman"/>
              </a:rPr>
              <a:t> </a:t>
            </a:r>
            <a:r>
              <a:rPr dirty="0" sz="1250" spc="-20">
                <a:latin typeface="Times New Roman"/>
                <a:cs typeface="Times New Roman"/>
              </a:rPr>
              <a:t>with</a:t>
            </a:r>
            <a:r>
              <a:rPr dirty="0" sz="1250" spc="50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some</a:t>
            </a:r>
            <a:r>
              <a:rPr dirty="0" sz="1250" spc="5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local</a:t>
            </a:r>
            <a:r>
              <a:rPr dirty="0" sz="1250" spc="70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currencies.</a:t>
            </a:r>
            <a:endParaRPr sz="1250">
              <a:latin typeface="Times New Roman"/>
              <a:cs typeface="Times New Roman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5600" y="423969"/>
            <a:ext cx="6146800" cy="615314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42900" y="7062999"/>
            <a:ext cx="6054090" cy="10718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50" spc="-35" b="1">
                <a:latin typeface="Times New Roman"/>
                <a:cs typeface="Times New Roman"/>
              </a:rPr>
              <a:t>Enabling</a:t>
            </a:r>
            <a:r>
              <a:rPr dirty="0" sz="1250" spc="-5" b="1">
                <a:latin typeface="Times New Roman"/>
                <a:cs typeface="Times New Roman"/>
              </a:rPr>
              <a:t> </a:t>
            </a:r>
            <a:r>
              <a:rPr dirty="0" sz="1250" spc="-25" b="1">
                <a:latin typeface="Times New Roman"/>
                <a:cs typeface="Times New Roman"/>
              </a:rPr>
              <a:t>Decentralized</a:t>
            </a:r>
            <a:r>
              <a:rPr dirty="0" sz="1250" spc="-5" b="1">
                <a:latin typeface="Times New Roman"/>
                <a:cs typeface="Times New Roman"/>
              </a:rPr>
              <a:t> </a:t>
            </a:r>
            <a:r>
              <a:rPr dirty="0" sz="1250" spc="-25" b="1">
                <a:latin typeface="Times New Roman"/>
                <a:cs typeface="Times New Roman"/>
              </a:rPr>
              <a:t>Finance</a:t>
            </a:r>
            <a:r>
              <a:rPr dirty="0" sz="1250" spc="-10" b="1">
                <a:latin typeface="Times New Roman"/>
                <a:cs typeface="Times New Roman"/>
              </a:rPr>
              <a:t> (DeFi):</a:t>
            </a:r>
            <a:endParaRPr sz="1250">
              <a:latin typeface="Times New Roman"/>
              <a:cs typeface="Times New Roman"/>
            </a:endParaRPr>
          </a:p>
          <a:p>
            <a:pPr marL="12700" marR="5080">
              <a:lnSpc>
                <a:spcPct val="125600"/>
              </a:lnSpc>
              <a:spcBef>
                <a:spcPts val="1075"/>
              </a:spcBef>
            </a:pPr>
            <a:r>
              <a:rPr dirty="0" sz="1250" spc="10">
                <a:latin typeface="Times New Roman"/>
                <a:cs typeface="Times New Roman"/>
              </a:rPr>
              <a:t>Stablecoins</a:t>
            </a:r>
            <a:r>
              <a:rPr dirty="0" sz="1250" spc="6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have</a:t>
            </a:r>
            <a:r>
              <a:rPr dirty="0" sz="1250" spc="5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played</a:t>
            </a:r>
            <a:r>
              <a:rPr dirty="0" sz="1250" spc="70">
                <a:latin typeface="Times New Roman"/>
                <a:cs typeface="Times New Roman"/>
              </a:rPr>
              <a:t> </a:t>
            </a:r>
            <a:r>
              <a:rPr dirty="0" sz="1250" spc="75">
                <a:latin typeface="Times New Roman"/>
                <a:cs typeface="Times New Roman"/>
              </a:rPr>
              <a:t>a</a:t>
            </a:r>
            <a:r>
              <a:rPr dirty="0" sz="1250" spc="6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vital</a:t>
            </a:r>
            <a:r>
              <a:rPr dirty="0" sz="1250" spc="6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role</a:t>
            </a:r>
            <a:r>
              <a:rPr dirty="0" sz="1250" spc="6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in</a:t>
            </a:r>
            <a:r>
              <a:rPr dirty="0" sz="1250" spc="6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the</a:t>
            </a:r>
            <a:r>
              <a:rPr dirty="0" sz="1250" spc="6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growth</a:t>
            </a:r>
            <a:r>
              <a:rPr dirty="0" sz="1250" spc="6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of</a:t>
            </a:r>
            <a:r>
              <a:rPr dirty="0" sz="1250" spc="204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DeFi,</a:t>
            </a:r>
            <a:r>
              <a:rPr dirty="0" sz="1250" spc="65">
                <a:latin typeface="Times New Roman"/>
                <a:cs typeface="Times New Roman"/>
              </a:rPr>
              <a:t> </a:t>
            </a:r>
            <a:r>
              <a:rPr dirty="0" sz="1250" spc="75">
                <a:latin typeface="Times New Roman"/>
                <a:cs typeface="Times New Roman"/>
              </a:rPr>
              <a:t>a</a:t>
            </a:r>
            <a:r>
              <a:rPr dirty="0" sz="1250" spc="6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revolutionary</a:t>
            </a:r>
            <a:r>
              <a:rPr dirty="0" sz="1250" spc="6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movement</a:t>
            </a:r>
            <a:r>
              <a:rPr dirty="0" sz="1250" spc="65">
                <a:latin typeface="Times New Roman"/>
                <a:cs typeface="Times New Roman"/>
              </a:rPr>
              <a:t> </a:t>
            </a:r>
            <a:r>
              <a:rPr dirty="0" sz="1250" spc="35">
                <a:latin typeface="Times New Roman"/>
                <a:cs typeface="Times New Roman"/>
              </a:rPr>
              <a:t>that </a:t>
            </a:r>
            <a:r>
              <a:rPr dirty="0" sz="1250" spc="10">
                <a:latin typeface="Times New Roman"/>
                <a:cs typeface="Times New Roman"/>
              </a:rPr>
              <a:t>aims</a:t>
            </a:r>
            <a:r>
              <a:rPr dirty="0" sz="1250" spc="70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to</a:t>
            </a:r>
            <a:r>
              <a:rPr dirty="0" sz="1250" spc="7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decentralize</a:t>
            </a:r>
            <a:r>
              <a:rPr dirty="0" sz="1250" spc="6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traditional</a:t>
            </a:r>
            <a:r>
              <a:rPr dirty="0" sz="1250" spc="7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ﬁnancial</a:t>
            </a:r>
            <a:r>
              <a:rPr dirty="0" sz="1250" spc="7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services.</a:t>
            </a:r>
            <a:r>
              <a:rPr dirty="0" sz="1250" spc="7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Users</a:t>
            </a:r>
            <a:r>
              <a:rPr dirty="0" sz="1250" spc="7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can</a:t>
            </a:r>
            <a:r>
              <a:rPr dirty="0" sz="1250" spc="7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now</a:t>
            </a:r>
            <a:r>
              <a:rPr dirty="0" sz="1250" spc="7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lend,</a:t>
            </a:r>
            <a:r>
              <a:rPr dirty="0" sz="1250" spc="7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borrow,</a:t>
            </a:r>
            <a:r>
              <a:rPr dirty="0" sz="1250" spc="70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and</a:t>
            </a:r>
            <a:r>
              <a:rPr dirty="0" sz="1250" spc="75">
                <a:latin typeface="Times New Roman"/>
                <a:cs typeface="Times New Roman"/>
              </a:rPr>
              <a:t> </a:t>
            </a:r>
            <a:r>
              <a:rPr dirty="0" sz="1250" spc="-20">
                <a:latin typeface="Times New Roman"/>
                <a:cs typeface="Times New Roman"/>
              </a:rPr>
              <a:t>earn </a:t>
            </a:r>
            <a:r>
              <a:rPr dirty="0" sz="1250">
                <a:latin typeface="Times New Roman"/>
                <a:cs typeface="Times New Roman"/>
              </a:rPr>
              <a:t>interest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on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their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assets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in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 spc="75">
                <a:latin typeface="Times New Roman"/>
                <a:cs typeface="Times New Roman"/>
              </a:rPr>
              <a:t>a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secure,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decentralized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environment,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50">
                <a:latin typeface="Times New Roman"/>
                <a:cs typeface="Times New Roman"/>
              </a:rPr>
              <a:t>thanks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to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stablecoins.</a:t>
            </a:r>
            <a:endParaRPr sz="1250">
              <a:latin typeface="Times New Roman"/>
              <a:cs typeface="Times New Roman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5600" y="423969"/>
            <a:ext cx="6146800" cy="615314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42900" y="7062993"/>
            <a:ext cx="6140450" cy="14478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50" spc="-10" b="1">
                <a:latin typeface="Times New Roman"/>
                <a:cs typeface="Times New Roman"/>
              </a:rPr>
              <a:t>The</a:t>
            </a:r>
            <a:r>
              <a:rPr dirty="0" sz="1250" spc="-20" b="1">
                <a:latin typeface="Times New Roman"/>
                <a:cs typeface="Times New Roman"/>
              </a:rPr>
              <a:t> </a:t>
            </a:r>
            <a:r>
              <a:rPr dirty="0" sz="1250" spc="-35" b="1">
                <a:latin typeface="Times New Roman"/>
                <a:cs typeface="Times New Roman"/>
              </a:rPr>
              <a:t>Evolution</a:t>
            </a:r>
            <a:r>
              <a:rPr dirty="0" sz="1250" spc="-15" b="1">
                <a:latin typeface="Times New Roman"/>
                <a:cs typeface="Times New Roman"/>
              </a:rPr>
              <a:t> </a:t>
            </a:r>
            <a:r>
              <a:rPr dirty="0" sz="1250" b="1">
                <a:latin typeface="Times New Roman"/>
                <a:cs typeface="Times New Roman"/>
              </a:rPr>
              <a:t>of</a:t>
            </a:r>
            <a:r>
              <a:rPr dirty="0" sz="1250" spc="70" b="1">
                <a:latin typeface="Times New Roman"/>
                <a:cs typeface="Times New Roman"/>
              </a:rPr>
              <a:t> </a:t>
            </a:r>
            <a:r>
              <a:rPr dirty="0" sz="1250" spc="-20" b="1">
                <a:latin typeface="Times New Roman"/>
                <a:cs typeface="Times New Roman"/>
              </a:rPr>
              <a:t>Stablecoin</a:t>
            </a:r>
            <a:r>
              <a:rPr dirty="0" sz="1250" spc="-15" b="1">
                <a:latin typeface="Times New Roman"/>
                <a:cs typeface="Times New Roman"/>
              </a:rPr>
              <a:t> </a:t>
            </a:r>
            <a:r>
              <a:rPr dirty="0" sz="1250" spc="-20" b="1">
                <a:latin typeface="Times New Roman"/>
                <a:cs typeface="Times New Roman"/>
              </a:rPr>
              <a:t>Types</a:t>
            </a:r>
            <a:endParaRPr sz="12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250" spc="10">
                <a:latin typeface="Times New Roman"/>
                <a:cs typeface="Times New Roman"/>
              </a:rPr>
              <a:t>Stablecoin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development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has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seen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various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models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and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approaches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emerge:</a:t>
            </a:r>
            <a:endParaRPr sz="1250">
              <a:latin typeface="Times New Roman"/>
              <a:cs typeface="Times New Roman"/>
            </a:endParaRPr>
          </a:p>
          <a:p>
            <a:pPr marL="12700" marR="5080">
              <a:lnSpc>
                <a:spcPct val="125600"/>
              </a:lnSpc>
              <a:spcBef>
                <a:spcPts val="1075"/>
              </a:spcBef>
            </a:pPr>
            <a:r>
              <a:rPr dirty="0" sz="1250">
                <a:latin typeface="Times New Roman"/>
                <a:cs typeface="Times New Roman"/>
              </a:rPr>
              <a:t>Fiat-Collateralized</a:t>
            </a:r>
            <a:r>
              <a:rPr dirty="0" sz="1250" spc="22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Stablecoins:</a:t>
            </a:r>
            <a:r>
              <a:rPr dirty="0" sz="1250" spc="22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Tether</a:t>
            </a:r>
            <a:r>
              <a:rPr dirty="0" sz="1250" spc="22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(USDT)</a:t>
            </a:r>
            <a:r>
              <a:rPr dirty="0" sz="1250" spc="229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and</a:t>
            </a:r>
            <a:r>
              <a:rPr dirty="0" sz="1250" spc="22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other</a:t>
            </a:r>
            <a:r>
              <a:rPr dirty="0" sz="1250" spc="22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ﬁat-collateralized</a:t>
            </a:r>
            <a:r>
              <a:rPr dirty="0" sz="1250" spc="22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stablecoins</a:t>
            </a:r>
            <a:r>
              <a:rPr dirty="0" sz="1250" spc="229">
                <a:latin typeface="Times New Roman"/>
                <a:cs typeface="Times New Roman"/>
              </a:rPr>
              <a:t> </a:t>
            </a:r>
            <a:r>
              <a:rPr dirty="0" sz="1250" spc="-25">
                <a:latin typeface="Times New Roman"/>
                <a:cs typeface="Times New Roman"/>
              </a:rPr>
              <a:t>are </a:t>
            </a:r>
            <a:r>
              <a:rPr dirty="0" sz="1250">
                <a:latin typeface="Times New Roman"/>
                <a:cs typeface="Times New Roman"/>
              </a:rPr>
              <a:t>backed</a:t>
            </a:r>
            <a:r>
              <a:rPr dirty="0" sz="1250" spc="17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by</a:t>
            </a:r>
            <a:r>
              <a:rPr dirty="0" sz="1250" spc="1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traditional</a:t>
            </a:r>
            <a:r>
              <a:rPr dirty="0" sz="1250" spc="19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currency</a:t>
            </a:r>
            <a:r>
              <a:rPr dirty="0" sz="1250" spc="1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reserves.</a:t>
            </a:r>
            <a:r>
              <a:rPr dirty="0" sz="1250" spc="19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Maintaining</a:t>
            </a:r>
            <a:r>
              <a:rPr dirty="0" sz="1250" spc="1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transparency</a:t>
            </a:r>
            <a:r>
              <a:rPr dirty="0" sz="1250" spc="185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and</a:t>
            </a:r>
            <a:r>
              <a:rPr dirty="0" sz="1250" spc="19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security</a:t>
            </a:r>
            <a:r>
              <a:rPr dirty="0" sz="1250" spc="185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of</a:t>
            </a:r>
            <a:r>
              <a:rPr dirty="0" sz="1250" spc="375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these </a:t>
            </a:r>
            <a:r>
              <a:rPr dirty="0" sz="1250" spc="10">
                <a:latin typeface="Times New Roman"/>
                <a:cs typeface="Times New Roman"/>
              </a:rPr>
              <a:t>reserves</a:t>
            </a:r>
            <a:r>
              <a:rPr dirty="0" sz="1250" spc="4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is</a:t>
            </a:r>
            <a:r>
              <a:rPr dirty="0" sz="1250" spc="4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crucial</a:t>
            </a:r>
            <a:r>
              <a:rPr dirty="0" sz="1250" spc="45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to</a:t>
            </a:r>
            <a:r>
              <a:rPr dirty="0" sz="1250" spc="4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maintaining</a:t>
            </a:r>
            <a:r>
              <a:rPr dirty="0" sz="1250" spc="50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trust.</a:t>
            </a:r>
            <a:endParaRPr sz="1250">
              <a:latin typeface="Times New Roman"/>
              <a:cs typeface="Times New Roman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5600" y="423969"/>
            <a:ext cx="6146800" cy="615314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42900" y="7062991"/>
            <a:ext cx="6047105" cy="10718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50" spc="-35" b="1">
                <a:latin typeface="Times New Roman"/>
                <a:cs typeface="Times New Roman"/>
              </a:rPr>
              <a:t>Crypto-</a:t>
            </a:r>
            <a:r>
              <a:rPr dirty="0" sz="1250" spc="-25" b="1">
                <a:latin typeface="Times New Roman"/>
                <a:cs typeface="Times New Roman"/>
              </a:rPr>
              <a:t>Collateralized</a:t>
            </a:r>
            <a:r>
              <a:rPr dirty="0" sz="1250" spc="125" b="1">
                <a:latin typeface="Times New Roman"/>
                <a:cs typeface="Times New Roman"/>
              </a:rPr>
              <a:t> </a:t>
            </a:r>
            <a:r>
              <a:rPr dirty="0" sz="1250" spc="-10" b="1">
                <a:latin typeface="Times New Roman"/>
                <a:cs typeface="Times New Roman"/>
              </a:rPr>
              <a:t>Stablecoins:</a:t>
            </a:r>
            <a:endParaRPr sz="1250">
              <a:latin typeface="Times New Roman"/>
              <a:cs typeface="Times New Roman"/>
            </a:endParaRPr>
          </a:p>
          <a:p>
            <a:pPr marL="12700" marR="5080">
              <a:lnSpc>
                <a:spcPct val="125600"/>
              </a:lnSpc>
              <a:spcBef>
                <a:spcPts val="1075"/>
              </a:spcBef>
            </a:pPr>
            <a:r>
              <a:rPr dirty="0" sz="1250" spc="10">
                <a:latin typeface="Times New Roman"/>
                <a:cs typeface="Times New Roman"/>
              </a:rPr>
              <a:t>Projects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like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MakerDAO's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55">
                <a:latin typeface="Times New Roman"/>
                <a:cs typeface="Times New Roman"/>
              </a:rPr>
              <a:t>DAI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introduced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crypto-collateralized</a:t>
            </a:r>
            <a:r>
              <a:rPr dirty="0" sz="1250" spc="10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stablecoins.</a:t>
            </a:r>
            <a:r>
              <a:rPr dirty="0" sz="1250" spc="9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These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tokens </a:t>
            </a:r>
            <a:r>
              <a:rPr dirty="0" sz="1250" spc="10">
                <a:latin typeface="Times New Roman"/>
                <a:cs typeface="Times New Roman"/>
              </a:rPr>
              <a:t>are</a:t>
            </a:r>
            <a:r>
              <a:rPr dirty="0" sz="1250" spc="8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backed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by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75">
                <a:latin typeface="Times New Roman"/>
                <a:cs typeface="Times New Roman"/>
              </a:rPr>
              <a:t>a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pool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of</a:t>
            </a:r>
            <a:r>
              <a:rPr dirty="0" sz="1250" spc="23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cryptocurrencies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and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governed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by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smart</a:t>
            </a:r>
            <a:r>
              <a:rPr dirty="0" sz="1250" spc="85">
                <a:latin typeface="Times New Roman"/>
                <a:cs typeface="Times New Roman"/>
              </a:rPr>
              <a:t> </a:t>
            </a:r>
            <a:r>
              <a:rPr dirty="0" sz="1250" spc="10">
                <a:latin typeface="Times New Roman"/>
                <a:cs typeface="Times New Roman"/>
              </a:rPr>
              <a:t>contracts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60">
                <a:latin typeface="Times New Roman"/>
                <a:cs typeface="Times New Roman"/>
              </a:rPr>
              <a:t>to</a:t>
            </a:r>
            <a:r>
              <a:rPr dirty="0" sz="1250" spc="90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maintain</a:t>
            </a:r>
            <a:r>
              <a:rPr dirty="0" sz="1250" spc="500">
                <a:latin typeface="Times New Roman"/>
                <a:cs typeface="Times New Roman"/>
              </a:rPr>
              <a:t> </a:t>
            </a:r>
            <a:r>
              <a:rPr dirty="0" sz="1250">
                <a:latin typeface="Times New Roman"/>
                <a:cs typeface="Times New Roman"/>
              </a:rPr>
              <a:t>their</a:t>
            </a:r>
            <a:r>
              <a:rPr dirty="0" sz="1250" spc="160">
                <a:latin typeface="Times New Roman"/>
                <a:cs typeface="Times New Roman"/>
              </a:rPr>
              <a:t> </a:t>
            </a:r>
            <a:r>
              <a:rPr dirty="0" sz="1250" spc="-10">
                <a:latin typeface="Times New Roman"/>
                <a:cs typeface="Times New Roman"/>
              </a:rPr>
              <a:t>value.</a:t>
            </a:r>
            <a:endParaRPr sz="1250">
              <a:latin typeface="Times New Roman"/>
              <a:cs typeface="Times New Roman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5600" y="423963"/>
            <a:ext cx="6146800" cy="615314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Siva kesavan</dc:creator>
  <cp:keywords>DAFxxhnlAVI,BAFxxjD2yEI</cp:keywords>
  <dc:title>stablecoin development article.docx</dc:title>
  <dcterms:created xsi:type="dcterms:W3CDTF">2023-10-20T07:20:00Z</dcterms:created>
  <dcterms:modified xsi:type="dcterms:W3CDTF">2023-10-20T07:20:00Z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2023-10-20T00:00:00Z</vt:filetime>
  </property>
  <property fmtid="{D5CDD505-2E9C-101B-9397-08002B2CF9AE}" pid="3" name="Creator">
    <vt:lpwstr>Canva</vt:lpwstr>
  </property>
  <property fmtid="{D5CDD505-2E9C-101B-9397-08002B2CF9AE}" pid="4" name="LastSaved">
    <vt:filetime>2023-10-20T00:00:00Z</vt:filetime>
  </property>
  <property fmtid="{D5CDD505-2E9C-101B-9397-08002B2CF9AE}" pid="5" name="Producer">
    <vt:lpwstr>Canva</vt:lpwstr>
  </property>
</Properties>
</file>